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7"/>
  </p:notesMasterIdLst>
  <p:sldIdLst>
    <p:sldId id="256" r:id="rId3"/>
    <p:sldId id="265" r:id="rId4"/>
    <p:sldId id="266" r:id="rId5"/>
    <p:sldId id="267" r:id="rId6"/>
    <p:sldId id="319" r:id="rId7"/>
    <p:sldId id="321" r:id="rId8"/>
    <p:sldId id="322" r:id="rId9"/>
    <p:sldId id="311" r:id="rId10"/>
    <p:sldId id="276" r:id="rId11"/>
    <p:sldId id="277" r:id="rId12"/>
    <p:sldId id="312" r:id="rId13"/>
    <p:sldId id="318" r:id="rId14"/>
    <p:sldId id="278" r:id="rId15"/>
    <p:sldId id="279" r:id="rId16"/>
    <p:sldId id="284" r:id="rId17"/>
    <p:sldId id="285" r:id="rId18"/>
    <p:sldId id="272" r:id="rId19"/>
    <p:sldId id="270" r:id="rId20"/>
    <p:sldId id="325" r:id="rId21"/>
    <p:sldId id="326" r:id="rId22"/>
    <p:sldId id="291" r:id="rId23"/>
    <p:sldId id="324" r:id="rId24"/>
    <p:sldId id="323" r:id="rId25"/>
    <p:sldId id="304"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lsch" initials="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86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p:cViewPr varScale="1">
        <p:scale>
          <a:sx n="121" d="100"/>
          <a:sy n="121" d="100"/>
        </p:scale>
        <p:origin x="1904"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25CAC6-2587-401D-B227-7CEE74D5AE2B}" type="datetimeFigureOut">
              <a:rPr lang="en-US" smtClean="0"/>
              <a:t>3/27/19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3E4AC-0EEF-4758-9898-C1DB7C89F75A}" type="slidenum">
              <a:rPr lang="en-US" smtClean="0"/>
              <a:t>‹#›</a:t>
            </a:fld>
            <a:endParaRPr lang="en-US"/>
          </a:p>
        </p:txBody>
      </p:sp>
    </p:spTree>
    <p:extLst>
      <p:ext uri="{BB962C8B-B14F-4D97-AF65-F5344CB8AC3E}">
        <p14:creationId xmlns:p14="http://schemas.microsoft.com/office/powerpoint/2010/main" val="367077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996031E-C98D-4EDB-A64C-29D638C35A01}" type="slidenum">
              <a:rPr lang="en-US" smtClean="0"/>
              <a:pPr/>
              <a:t>2</a:t>
            </a:fld>
            <a:endParaRPr lang="en-US"/>
          </a:p>
        </p:txBody>
      </p:sp>
    </p:spTree>
    <p:extLst>
      <p:ext uri="{BB962C8B-B14F-4D97-AF65-F5344CB8AC3E}">
        <p14:creationId xmlns:p14="http://schemas.microsoft.com/office/powerpoint/2010/main" val="722251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996031E-C98D-4EDB-A64C-29D638C35A01}" type="slidenum">
              <a:rPr lang="en-US" smtClean="0"/>
              <a:pPr/>
              <a:t>13</a:t>
            </a:fld>
            <a:endParaRPr lang="en-US"/>
          </a:p>
        </p:txBody>
      </p:sp>
    </p:spTree>
    <p:extLst>
      <p:ext uri="{BB962C8B-B14F-4D97-AF65-F5344CB8AC3E}">
        <p14:creationId xmlns:p14="http://schemas.microsoft.com/office/powerpoint/2010/main" val="137136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996031E-C98D-4EDB-A64C-29D638C35A01}" type="slidenum">
              <a:rPr lang="en-US" smtClean="0"/>
              <a:pPr/>
              <a:t>14</a:t>
            </a:fld>
            <a:endParaRPr lang="en-US"/>
          </a:p>
        </p:txBody>
      </p:sp>
    </p:spTree>
    <p:extLst>
      <p:ext uri="{BB962C8B-B14F-4D97-AF65-F5344CB8AC3E}">
        <p14:creationId xmlns:p14="http://schemas.microsoft.com/office/powerpoint/2010/main" val="2536333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996031E-C98D-4EDB-A64C-29D638C35A01}" type="slidenum">
              <a:rPr lang="en-US" smtClean="0"/>
              <a:pPr/>
              <a:t>15</a:t>
            </a:fld>
            <a:endParaRPr lang="en-US"/>
          </a:p>
        </p:txBody>
      </p:sp>
    </p:spTree>
    <p:extLst>
      <p:ext uri="{BB962C8B-B14F-4D97-AF65-F5344CB8AC3E}">
        <p14:creationId xmlns:p14="http://schemas.microsoft.com/office/powerpoint/2010/main" val="2059590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996031E-C98D-4EDB-A64C-29D638C35A01}" type="slidenum">
              <a:rPr lang="en-US" smtClean="0"/>
              <a:pPr/>
              <a:t>16</a:t>
            </a:fld>
            <a:endParaRPr lang="en-US"/>
          </a:p>
        </p:txBody>
      </p:sp>
    </p:spTree>
    <p:extLst>
      <p:ext uri="{BB962C8B-B14F-4D97-AF65-F5344CB8AC3E}">
        <p14:creationId xmlns:p14="http://schemas.microsoft.com/office/powerpoint/2010/main" val="3621862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553969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96031E-C98D-4EDB-A64C-29D638C35A01}" type="slidenum">
              <a:rPr lang="en-US" smtClean="0"/>
              <a:pPr/>
              <a:t>3</a:t>
            </a:fld>
            <a:endParaRPr lang="en-US"/>
          </a:p>
        </p:txBody>
      </p:sp>
    </p:spTree>
    <p:extLst>
      <p:ext uri="{BB962C8B-B14F-4D97-AF65-F5344CB8AC3E}">
        <p14:creationId xmlns:p14="http://schemas.microsoft.com/office/powerpoint/2010/main" val="379840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5CCDC5-3C48-4E85-9AE7-2273B67926F6}" type="slidenum">
              <a:rPr lang="en-US" smtClean="0"/>
              <a:pPr/>
              <a:t>4</a:t>
            </a:fld>
            <a:endParaRPr lang="en-US"/>
          </a:p>
        </p:txBody>
      </p:sp>
    </p:spTree>
    <p:extLst>
      <p:ext uri="{BB962C8B-B14F-4D97-AF65-F5344CB8AC3E}">
        <p14:creationId xmlns:p14="http://schemas.microsoft.com/office/powerpoint/2010/main" val="2519332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a:t>
            </a:r>
            <a:r>
              <a:rPr lang="en-US" baseline="0" dirty="0"/>
              <a:t> year tally of flood fatalities from the http://www.nws.noaa.gov/om/hazstats.shtml show Texas far outpaces all of the states in flood related fatalities</a:t>
            </a:r>
            <a:endParaRPr lang="en-US" dirty="0"/>
          </a:p>
        </p:txBody>
      </p:sp>
      <p:sp>
        <p:nvSpPr>
          <p:cNvPr id="4" name="Slide Number Placeholder 3"/>
          <p:cNvSpPr>
            <a:spLocks noGrp="1"/>
          </p:cNvSpPr>
          <p:nvPr>
            <p:ph type="sldNum" sz="quarter" idx="10"/>
          </p:nvPr>
        </p:nvSpPr>
        <p:spPr/>
        <p:txBody>
          <a:bodyPr/>
          <a:lstStyle/>
          <a:p>
            <a:fld id="{8243E4AC-0EEF-4758-9898-C1DB7C89F75A}" type="slidenum">
              <a:rPr lang="en-US" smtClean="0"/>
              <a:t>5</a:t>
            </a:fld>
            <a:endParaRPr lang="en-US"/>
          </a:p>
        </p:txBody>
      </p:sp>
    </p:spTree>
    <p:extLst>
      <p:ext uri="{BB962C8B-B14F-4D97-AF65-F5344CB8AC3E}">
        <p14:creationId xmlns:p14="http://schemas.microsoft.com/office/powerpoint/2010/main" val="643361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a:t>NWS does not use flood return periods or</a:t>
            </a:r>
            <a:r>
              <a:rPr lang="en-US" baseline="0" dirty="0"/>
              <a:t> frequencies… it is too confusing to the public…</a:t>
            </a:r>
            <a:endParaRPr lang="en-US" dirty="0"/>
          </a:p>
        </p:txBody>
      </p:sp>
      <p:sp>
        <p:nvSpPr>
          <p:cNvPr id="4" name="Slide Number Placeholder 3"/>
          <p:cNvSpPr>
            <a:spLocks noGrp="1"/>
          </p:cNvSpPr>
          <p:nvPr>
            <p:ph type="sldNum" sz="quarter" idx="10"/>
          </p:nvPr>
        </p:nvSpPr>
        <p:spPr/>
        <p:txBody>
          <a:bodyPr/>
          <a:lstStyle/>
          <a:p>
            <a:fld id="{6996031E-C98D-4EDB-A64C-29D638C35A01}" type="slidenum">
              <a:rPr lang="en-US" smtClean="0"/>
              <a:pPr/>
              <a:t>6</a:t>
            </a:fld>
            <a:endParaRPr lang="en-US"/>
          </a:p>
        </p:txBody>
      </p:sp>
    </p:spTree>
    <p:extLst>
      <p:ext uri="{BB962C8B-B14F-4D97-AF65-F5344CB8AC3E}">
        <p14:creationId xmlns:p14="http://schemas.microsoft.com/office/powerpoint/2010/main" val="2766300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a:t>NWS terminology…any “warning” is determined</a:t>
            </a:r>
            <a:r>
              <a:rPr lang="en-US" baseline="0" dirty="0"/>
              <a:t> to be life threatening and it is occurring or imminent.  NWS uses AHPS terminology to describe flooding</a:t>
            </a:r>
            <a:endParaRPr lang="en-US" dirty="0"/>
          </a:p>
        </p:txBody>
      </p:sp>
      <p:sp>
        <p:nvSpPr>
          <p:cNvPr id="4" name="Slide Number Placeholder 3"/>
          <p:cNvSpPr>
            <a:spLocks noGrp="1"/>
          </p:cNvSpPr>
          <p:nvPr>
            <p:ph type="sldNum" sz="quarter" idx="10"/>
          </p:nvPr>
        </p:nvSpPr>
        <p:spPr/>
        <p:txBody>
          <a:bodyPr/>
          <a:lstStyle/>
          <a:p>
            <a:fld id="{6996031E-C98D-4EDB-A64C-29D638C35A01}" type="slidenum">
              <a:rPr lang="en-US" smtClean="0"/>
              <a:pPr/>
              <a:t>7</a:t>
            </a:fld>
            <a:endParaRPr lang="en-US"/>
          </a:p>
        </p:txBody>
      </p:sp>
    </p:spTree>
    <p:extLst>
      <p:ext uri="{BB962C8B-B14F-4D97-AF65-F5344CB8AC3E}">
        <p14:creationId xmlns:p14="http://schemas.microsoft.com/office/powerpoint/2010/main" val="577071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996031E-C98D-4EDB-A64C-29D638C35A01}" type="slidenum">
              <a:rPr lang="en-US" smtClean="0"/>
              <a:pPr/>
              <a:t>9</a:t>
            </a:fld>
            <a:endParaRPr lang="en-US"/>
          </a:p>
        </p:txBody>
      </p:sp>
    </p:spTree>
    <p:extLst>
      <p:ext uri="{BB962C8B-B14F-4D97-AF65-F5344CB8AC3E}">
        <p14:creationId xmlns:p14="http://schemas.microsoft.com/office/powerpoint/2010/main" val="3112786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996031E-C98D-4EDB-A64C-29D638C35A01}" type="slidenum">
              <a:rPr lang="en-US" smtClean="0"/>
              <a:pPr/>
              <a:t>10</a:t>
            </a:fld>
            <a:endParaRPr lang="en-US"/>
          </a:p>
        </p:txBody>
      </p:sp>
    </p:spTree>
    <p:extLst>
      <p:ext uri="{BB962C8B-B14F-4D97-AF65-F5344CB8AC3E}">
        <p14:creationId xmlns:p14="http://schemas.microsoft.com/office/powerpoint/2010/main" val="449200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236" name="Shape 2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9131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BF6A0C-90BA-4E19-9B8D-B182C7B1CC2E}" type="datetimeFigureOut">
              <a:rPr lang="en-US" smtClean="0"/>
              <a:t>3/27/19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B57E1B-2D89-48BD-BA1C-CAD036B8B0BF}" type="slidenum">
              <a:rPr lang="en-US" smtClean="0"/>
              <a:t>‹#›</a:t>
            </a:fld>
            <a:endParaRPr lang="en-US"/>
          </a:p>
        </p:txBody>
      </p:sp>
    </p:spTree>
    <p:extLst>
      <p:ext uri="{BB962C8B-B14F-4D97-AF65-F5344CB8AC3E}">
        <p14:creationId xmlns:p14="http://schemas.microsoft.com/office/powerpoint/2010/main" val="4231451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F6A0C-90BA-4E19-9B8D-B182C7B1CC2E}" type="datetimeFigureOut">
              <a:rPr lang="en-US" smtClean="0"/>
              <a:t>3/27/19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B57E1B-2D89-48BD-BA1C-CAD036B8B0BF}" type="slidenum">
              <a:rPr lang="en-US" smtClean="0"/>
              <a:t>‹#›</a:t>
            </a:fld>
            <a:endParaRPr lang="en-US"/>
          </a:p>
        </p:txBody>
      </p:sp>
    </p:spTree>
    <p:extLst>
      <p:ext uri="{BB962C8B-B14F-4D97-AF65-F5344CB8AC3E}">
        <p14:creationId xmlns:p14="http://schemas.microsoft.com/office/powerpoint/2010/main" val="541899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F6A0C-90BA-4E19-9B8D-B182C7B1CC2E}" type="datetimeFigureOut">
              <a:rPr lang="en-US" smtClean="0"/>
              <a:t>3/27/19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B57E1B-2D89-48BD-BA1C-CAD036B8B0BF}" type="slidenum">
              <a:rPr lang="en-US" smtClean="0"/>
              <a:t>‹#›</a:t>
            </a:fld>
            <a:endParaRPr lang="en-US"/>
          </a:p>
        </p:txBody>
      </p:sp>
    </p:spTree>
    <p:extLst>
      <p:ext uri="{BB962C8B-B14F-4D97-AF65-F5344CB8AC3E}">
        <p14:creationId xmlns:p14="http://schemas.microsoft.com/office/powerpoint/2010/main" val="3491831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a:t>Click to edit Master title style</a:t>
            </a:r>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E303E6-17C2-4104-8095-B37386531D86}" type="datetimeFigureOut">
              <a:rPr lang="en-US" smtClean="0">
                <a:solidFill>
                  <a:prstClr val="black">
                    <a:tint val="75000"/>
                  </a:prstClr>
                </a:solidFill>
              </a:rPr>
              <a:pPr/>
              <a:t>3/27/19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04C996-90D6-43D2-9E77-8A92DFE59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3269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303E6-17C2-4104-8095-B37386531D86}" type="datetimeFigureOut">
              <a:rPr lang="en-US" smtClean="0">
                <a:solidFill>
                  <a:prstClr val="black">
                    <a:tint val="75000"/>
                  </a:prstClr>
                </a:solidFill>
              </a:rPr>
              <a:pPr/>
              <a:t>3/27/19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04C996-90D6-43D2-9E77-8A92DFE59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154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E303E6-17C2-4104-8095-B37386531D86}" type="datetimeFigureOut">
              <a:rPr lang="en-US" smtClean="0">
                <a:solidFill>
                  <a:prstClr val="black">
                    <a:tint val="75000"/>
                  </a:prstClr>
                </a:solidFill>
              </a:rPr>
              <a:pPr/>
              <a:t>3/27/19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04C996-90D6-43D2-9E77-8A92DFE59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3096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E303E6-17C2-4104-8095-B37386531D86}" type="datetimeFigureOut">
              <a:rPr lang="en-US" smtClean="0">
                <a:solidFill>
                  <a:prstClr val="black">
                    <a:tint val="75000"/>
                  </a:prstClr>
                </a:solidFill>
              </a:rPr>
              <a:pPr/>
              <a:t>3/27/19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04C996-90D6-43D2-9E77-8A92DFE59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720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E303E6-17C2-4104-8095-B37386531D86}" type="datetimeFigureOut">
              <a:rPr lang="en-US" smtClean="0">
                <a:solidFill>
                  <a:prstClr val="black">
                    <a:tint val="75000"/>
                  </a:prstClr>
                </a:solidFill>
              </a:rPr>
              <a:pPr/>
              <a:t>3/27/19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04C996-90D6-43D2-9E77-8A92DFE59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344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E303E6-17C2-4104-8095-B37386531D86}" type="datetimeFigureOut">
              <a:rPr lang="en-US" smtClean="0">
                <a:solidFill>
                  <a:prstClr val="black">
                    <a:tint val="75000"/>
                  </a:prstClr>
                </a:solidFill>
              </a:rPr>
              <a:pPr/>
              <a:t>3/27/19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04C996-90D6-43D2-9E77-8A92DFE59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8583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303E6-17C2-4104-8095-B37386531D86}" type="datetimeFigureOut">
              <a:rPr lang="en-US" smtClean="0">
                <a:solidFill>
                  <a:prstClr val="black">
                    <a:tint val="75000"/>
                  </a:prstClr>
                </a:solidFill>
              </a:rPr>
              <a:pPr/>
              <a:t>3/27/19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04C996-90D6-43D2-9E77-8A92DFE59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9038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E303E6-17C2-4104-8095-B37386531D86}" type="datetimeFigureOut">
              <a:rPr lang="en-US" smtClean="0">
                <a:solidFill>
                  <a:prstClr val="black">
                    <a:tint val="75000"/>
                  </a:prstClr>
                </a:solidFill>
              </a:rPr>
              <a:pPr/>
              <a:t>3/27/19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04C996-90D6-43D2-9E77-8A92DFE59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896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F6A0C-90BA-4E19-9B8D-B182C7B1CC2E}" type="datetimeFigureOut">
              <a:rPr lang="en-US" smtClean="0"/>
              <a:t>3/27/19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B57E1B-2D89-48BD-BA1C-CAD036B8B0BF}" type="slidenum">
              <a:rPr lang="en-US" smtClean="0"/>
              <a:t>‹#›</a:t>
            </a:fld>
            <a:endParaRPr lang="en-US"/>
          </a:p>
        </p:txBody>
      </p:sp>
    </p:spTree>
    <p:extLst>
      <p:ext uri="{BB962C8B-B14F-4D97-AF65-F5344CB8AC3E}">
        <p14:creationId xmlns:p14="http://schemas.microsoft.com/office/powerpoint/2010/main" val="2837371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3"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93"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93"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E303E6-17C2-4104-8095-B37386531D86}" type="datetimeFigureOut">
              <a:rPr lang="en-US" smtClean="0">
                <a:solidFill>
                  <a:prstClr val="black">
                    <a:tint val="75000"/>
                  </a:prstClr>
                </a:solidFill>
              </a:rPr>
              <a:pPr/>
              <a:t>3/27/19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04C996-90D6-43D2-9E77-8A92DFE59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4245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303E6-17C2-4104-8095-B37386531D86}" type="datetimeFigureOut">
              <a:rPr lang="en-US" smtClean="0">
                <a:solidFill>
                  <a:prstClr val="black">
                    <a:tint val="75000"/>
                  </a:prstClr>
                </a:solidFill>
              </a:rPr>
              <a:pPr/>
              <a:t>3/27/19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04C996-90D6-43D2-9E77-8A92DFE59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677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303E6-17C2-4104-8095-B37386531D86}" type="datetimeFigureOut">
              <a:rPr lang="en-US" smtClean="0">
                <a:solidFill>
                  <a:prstClr val="black">
                    <a:tint val="75000"/>
                  </a:prstClr>
                </a:solidFill>
              </a:rPr>
              <a:pPr/>
              <a:t>3/27/19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04C996-90D6-43D2-9E77-8A92DFE59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601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BF6A0C-90BA-4E19-9B8D-B182C7B1CC2E}" type="datetimeFigureOut">
              <a:rPr lang="en-US" smtClean="0"/>
              <a:t>3/27/19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B57E1B-2D89-48BD-BA1C-CAD036B8B0BF}" type="slidenum">
              <a:rPr lang="en-US" smtClean="0"/>
              <a:t>‹#›</a:t>
            </a:fld>
            <a:endParaRPr lang="en-US"/>
          </a:p>
        </p:txBody>
      </p:sp>
    </p:spTree>
    <p:extLst>
      <p:ext uri="{BB962C8B-B14F-4D97-AF65-F5344CB8AC3E}">
        <p14:creationId xmlns:p14="http://schemas.microsoft.com/office/powerpoint/2010/main" val="178687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BF6A0C-90BA-4E19-9B8D-B182C7B1CC2E}" type="datetimeFigureOut">
              <a:rPr lang="en-US" smtClean="0"/>
              <a:t>3/27/19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B57E1B-2D89-48BD-BA1C-CAD036B8B0BF}" type="slidenum">
              <a:rPr lang="en-US" smtClean="0"/>
              <a:t>‹#›</a:t>
            </a:fld>
            <a:endParaRPr lang="en-US"/>
          </a:p>
        </p:txBody>
      </p:sp>
    </p:spTree>
    <p:extLst>
      <p:ext uri="{BB962C8B-B14F-4D97-AF65-F5344CB8AC3E}">
        <p14:creationId xmlns:p14="http://schemas.microsoft.com/office/powerpoint/2010/main" val="7345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BF6A0C-90BA-4E19-9B8D-B182C7B1CC2E}" type="datetimeFigureOut">
              <a:rPr lang="en-US" smtClean="0"/>
              <a:t>3/27/19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B57E1B-2D89-48BD-BA1C-CAD036B8B0BF}" type="slidenum">
              <a:rPr lang="en-US" smtClean="0"/>
              <a:t>‹#›</a:t>
            </a:fld>
            <a:endParaRPr lang="en-US"/>
          </a:p>
        </p:txBody>
      </p:sp>
    </p:spTree>
    <p:extLst>
      <p:ext uri="{BB962C8B-B14F-4D97-AF65-F5344CB8AC3E}">
        <p14:creationId xmlns:p14="http://schemas.microsoft.com/office/powerpoint/2010/main" val="1486699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BF6A0C-90BA-4E19-9B8D-B182C7B1CC2E}" type="datetimeFigureOut">
              <a:rPr lang="en-US" smtClean="0"/>
              <a:t>3/27/19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B57E1B-2D89-48BD-BA1C-CAD036B8B0BF}" type="slidenum">
              <a:rPr lang="en-US" smtClean="0"/>
              <a:t>‹#›</a:t>
            </a:fld>
            <a:endParaRPr lang="en-US"/>
          </a:p>
        </p:txBody>
      </p:sp>
    </p:spTree>
    <p:extLst>
      <p:ext uri="{BB962C8B-B14F-4D97-AF65-F5344CB8AC3E}">
        <p14:creationId xmlns:p14="http://schemas.microsoft.com/office/powerpoint/2010/main" val="2987425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BF6A0C-90BA-4E19-9B8D-B182C7B1CC2E}" type="datetimeFigureOut">
              <a:rPr lang="en-US" smtClean="0"/>
              <a:t>3/27/19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B57E1B-2D89-48BD-BA1C-CAD036B8B0BF}" type="slidenum">
              <a:rPr lang="en-US" smtClean="0"/>
              <a:t>‹#›</a:t>
            </a:fld>
            <a:endParaRPr lang="en-US"/>
          </a:p>
        </p:txBody>
      </p:sp>
    </p:spTree>
    <p:extLst>
      <p:ext uri="{BB962C8B-B14F-4D97-AF65-F5344CB8AC3E}">
        <p14:creationId xmlns:p14="http://schemas.microsoft.com/office/powerpoint/2010/main" val="1512562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BF6A0C-90BA-4E19-9B8D-B182C7B1CC2E}" type="datetimeFigureOut">
              <a:rPr lang="en-US" smtClean="0"/>
              <a:t>3/27/19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B57E1B-2D89-48BD-BA1C-CAD036B8B0BF}" type="slidenum">
              <a:rPr lang="en-US" smtClean="0"/>
              <a:t>‹#›</a:t>
            </a:fld>
            <a:endParaRPr lang="en-US"/>
          </a:p>
        </p:txBody>
      </p:sp>
    </p:spTree>
    <p:extLst>
      <p:ext uri="{BB962C8B-B14F-4D97-AF65-F5344CB8AC3E}">
        <p14:creationId xmlns:p14="http://schemas.microsoft.com/office/powerpoint/2010/main" val="815437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BF6A0C-90BA-4E19-9B8D-B182C7B1CC2E}" type="datetimeFigureOut">
              <a:rPr lang="en-US" smtClean="0"/>
              <a:t>3/27/19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B57E1B-2D89-48BD-BA1C-CAD036B8B0BF}" type="slidenum">
              <a:rPr lang="en-US" smtClean="0"/>
              <a:t>‹#›</a:t>
            </a:fld>
            <a:endParaRPr lang="en-US"/>
          </a:p>
        </p:txBody>
      </p:sp>
    </p:spTree>
    <p:extLst>
      <p:ext uri="{BB962C8B-B14F-4D97-AF65-F5344CB8AC3E}">
        <p14:creationId xmlns:p14="http://schemas.microsoft.com/office/powerpoint/2010/main" val="3145488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BF6A0C-90BA-4E19-9B8D-B182C7B1CC2E}" type="datetimeFigureOut">
              <a:rPr lang="en-US" smtClean="0"/>
              <a:t>3/27/19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B57E1B-2D89-48BD-BA1C-CAD036B8B0BF}" type="slidenum">
              <a:rPr lang="en-US" smtClean="0"/>
              <a:t>‹#›</a:t>
            </a:fld>
            <a:endParaRPr lang="en-US"/>
          </a:p>
        </p:txBody>
      </p:sp>
    </p:spTree>
    <p:extLst>
      <p:ext uri="{BB962C8B-B14F-4D97-AF65-F5344CB8AC3E}">
        <p14:creationId xmlns:p14="http://schemas.microsoft.com/office/powerpoint/2010/main" val="2193165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303E6-17C2-4104-8095-B37386531D86}" type="datetimeFigureOut">
              <a:rPr lang="en-US" smtClean="0">
                <a:solidFill>
                  <a:prstClr val="black">
                    <a:tint val="75000"/>
                  </a:prstClr>
                </a:solidFill>
              </a:rPr>
              <a:pPr/>
              <a:t>3/27/19</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6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04C996-90D6-43D2-9E77-8A92DFE59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2659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2.gi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hyperlink" Target="mailto:Greg.waller@noaa.gov"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7.xml"/><Relationship Id="rId7"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oleObject" Target="../embeddings/oleObject1.bin"/><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Hydrology and a NWS River Forecast Center…</a:t>
            </a:r>
          </a:p>
        </p:txBody>
      </p:sp>
      <p:sp>
        <p:nvSpPr>
          <p:cNvPr id="3" name="Subtitle 2"/>
          <p:cNvSpPr>
            <a:spLocks noGrp="1"/>
          </p:cNvSpPr>
          <p:nvPr>
            <p:ph type="subTitle" idx="1"/>
          </p:nvPr>
        </p:nvSpPr>
        <p:spPr/>
        <p:txBody>
          <a:bodyPr>
            <a:normAutofit fontScale="92500"/>
          </a:bodyPr>
          <a:lstStyle/>
          <a:p>
            <a:r>
              <a:rPr lang="en-US"/>
              <a:t>Gregory Waller</a:t>
            </a:r>
          </a:p>
          <a:p>
            <a:r>
              <a:rPr lang="en-US"/>
              <a:t>Service Coordination Hydrologist</a:t>
            </a:r>
          </a:p>
          <a:p>
            <a:r>
              <a:rPr lang="en-US"/>
              <a:t>NWS – West Gulf River Forecast Center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48640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63164" y="5484091"/>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2398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p:nvPr/>
        </p:nvCxnSpPr>
        <p:spPr bwMode="auto">
          <a:xfrm flipV="1">
            <a:off x="2819400" y="4876800"/>
            <a:ext cx="1219200" cy="762000"/>
          </a:xfrm>
          <a:prstGeom prst="straightConnector1">
            <a:avLst/>
          </a:prstGeom>
          <a:solidFill>
            <a:schemeClr val="accent1"/>
          </a:solidFill>
          <a:ln w="50800" cap="flat" cmpd="sng" algn="ctr">
            <a:solidFill>
              <a:srgbClr val="FFFF00"/>
            </a:solidFill>
            <a:prstDash val="solid"/>
            <a:round/>
            <a:headEnd type="none" w="med" len="med"/>
            <a:tailEnd type="triangle" w="med" len="lg"/>
          </a:ln>
          <a:effectLst/>
        </p:spPr>
      </p:cxnSp>
      <p:cxnSp>
        <p:nvCxnSpPr>
          <p:cNvPr id="17" name="Straight Arrow Connector 16"/>
          <p:cNvCxnSpPr/>
          <p:nvPr/>
        </p:nvCxnSpPr>
        <p:spPr bwMode="auto">
          <a:xfrm>
            <a:off x="2939144" y="2500856"/>
            <a:ext cx="1099457" cy="1690144"/>
          </a:xfrm>
          <a:prstGeom prst="straightConnector1">
            <a:avLst/>
          </a:prstGeom>
          <a:solidFill>
            <a:schemeClr val="accent1"/>
          </a:solidFill>
          <a:ln w="50800" cap="flat" cmpd="sng" algn="ctr">
            <a:solidFill>
              <a:srgbClr val="FFFF00"/>
            </a:solidFill>
            <a:prstDash val="solid"/>
            <a:round/>
            <a:headEnd type="none" w="med" len="med"/>
            <a:tailEnd type="triangle" w="med" len="lg"/>
          </a:ln>
          <a:effectLst/>
        </p:spPr>
      </p:cxnSp>
      <p:sp>
        <p:nvSpPr>
          <p:cNvPr id="14340" name="Rectangle 2"/>
          <p:cNvSpPr>
            <a:spLocks noGrp="1" noChangeArrowheads="1"/>
          </p:cNvSpPr>
          <p:nvPr>
            <p:ph type="title"/>
          </p:nvPr>
        </p:nvSpPr>
        <p:spPr>
          <a:xfrm>
            <a:off x="0" y="-152400"/>
            <a:ext cx="7886699" cy="1325562"/>
          </a:xfrm>
        </p:spPr>
        <p:txBody>
          <a:bodyPr/>
          <a:lstStyle/>
          <a:p>
            <a:pPr eaLnBrk="1" hangingPunct="1"/>
            <a:r>
              <a:rPr lang="en-US" sz="4200" b="1" dirty="0"/>
              <a:t>Precipitation Best Estimate </a:t>
            </a:r>
          </a:p>
        </p:txBody>
      </p:sp>
      <p:sp>
        <p:nvSpPr>
          <p:cNvPr id="28" name="Content Placeholder 27"/>
          <p:cNvSpPr>
            <a:spLocks noGrp="1"/>
          </p:cNvSpPr>
          <p:nvPr>
            <p:ph idx="1"/>
          </p:nvPr>
        </p:nvSpPr>
        <p:spPr>
          <a:xfrm>
            <a:off x="3581400" y="992025"/>
            <a:ext cx="5105400" cy="2133600"/>
          </a:xfrm>
        </p:spPr>
        <p:txBody>
          <a:bodyPr>
            <a:normAutofit fontScale="92500"/>
          </a:bodyPr>
          <a:lstStyle/>
          <a:p>
            <a:r>
              <a:rPr lang="en-US" b="1" dirty="0"/>
              <a:t>4km x 4km spatial resolution</a:t>
            </a:r>
          </a:p>
          <a:p>
            <a:r>
              <a:rPr lang="en-US" b="1" dirty="0"/>
              <a:t>1 hour temporal resolution</a:t>
            </a:r>
          </a:p>
          <a:p>
            <a:r>
              <a:rPr lang="en-US" b="1" dirty="0"/>
              <a:t>Human quality control of data inputs</a:t>
            </a:r>
          </a:p>
          <a:p>
            <a:endParaRPr lang="en-US" dirty="0"/>
          </a:p>
        </p:txBody>
      </p:sp>
      <p:grpSp>
        <p:nvGrpSpPr>
          <p:cNvPr id="13" name="Group 12"/>
          <p:cNvGrpSpPr/>
          <p:nvPr/>
        </p:nvGrpSpPr>
        <p:grpSpPr>
          <a:xfrm>
            <a:off x="609600" y="2971800"/>
            <a:ext cx="2076450" cy="1905000"/>
            <a:chOff x="4876800" y="914400"/>
            <a:chExt cx="4267200" cy="2959100"/>
          </a:xfrm>
        </p:grpSpPr>
        <p:pic>
          <p:nvPicPr>
            <p:cNvPr id="14341" name="Picture 7" descr="bb_gauge"/>
            <p:cNvPicPr>
              <a:picLocks noChangeAspect="1" noChangeArrowheads="1"/>
            </p:cNvPicPr>
            <p:nvPr/>
          </p:nvPicPr>
          <p:blipFill>
            <a:blip r:embed="rId3" cstate="print"/>
            <a:srcRect/>
            <a:stretch>
              <a:fillRect/>
            </a:stretch>
          </p:blipFill>
          <p:spPr bwMode="auto">
            <a:xfrm>
              <a:off x="4876800" y="914400"/>
              <a:ext cx="4267200" cy="2959100"/>
            </a:xfrm>
            <a:prstGeom prst="rect">
              <a:avLst/>
            </a:prstGeom>
            <a:noFill/>
            <a:ln w="9525">
              <a:noFill/>
              <a:miter lim="800000"/>
              <a:headEnd/>
              <a:tailEnd/>
            </a:ln>
          </p:spPr>
        </p:pic>
        <p:sp>
          <p:nvSpPr>
            <p:cNvPr id="14344" name="Text Box 10"/>
            <p:cNvSpPr txBox="1">
              <a:spLocks noChangeArrowheads="1"/>
            </p:cNvSpPr>
            <p:nvPr/>
          </p:nvSpPr>
          <p:spPr bwMode="auto">
            <a:xfrm>
              <a:off x="5010150" y="2954986"/>
              <a:ext cx="2971798" cy="526884"/>
            </a:xfrm>
            <a:prstGeom prst="rect">
              <a:avLst/>
            </a:prstGeom>
            <a:noFill/>
            <a:ln w="9525">
              <a:noFill/>
              <a:miter lim="800000"/>
              <a:headEnd/>
              <a:tailEnd/>
            </a:ln>
          </p:spPr>
          <p:txBody>
            <a:bodyPr wrap="square" lIns="92075" tIns="46038" rIns="92075" bIns="46038">
              <a:spAutoFit/>
            </a:bodyPr>
            <a:lstStyle/>
            <a:p>
              <a:pPr algn="ctr">
                <a:spcBef>
                  <a:spcPct val="20000"/>
                </a:spcBef>
                <a:buClr>
                  <a:schemeClr val="accent2"/>
                </a:buClr>
                <a:buSzPct val="80000"/>
                <a:buFont typeface="Wingdings" pitchFamily="2" charset="2"/>
                <a:buNone/>
              </a:pPr>
              <a:r>
                <a:rPr lang="en-US" sz="1600" b="1" dirty="0">
                  <a:solidFill>
                    <a:schemeClr val="bg1"/>
                  </a:solidFill>
                </a:rPr>
                <a:t>Gauge</a:t>
              </a:r>
            </a:p>
          </p:txBody>
        </p:sp>
      </p:grpSp>
      <p:grpSp>
        <p:nvGrpSpPr>
          <p:cNvPr id="12" name="Group 11"/>
          <p:cNvGrpSpPr/>
          <p:nvPr/>
        </p:nvGrpSpPr>
        <p:grpSpPr>
          <a:xfrm>
            <a:off x="609600" y="1066801"/>
            <a:ext cx="2076450" cy="1752599"/>
            <a:chOff x="582706" y="914400"/>
            <a:chExt cx="4016188" cy="2957513"/>
          </a:xfrm>
        </p:grpSpPr>
        <p:pic>
          <p:nvPicPr>
            <p:cNvPr id="14339" name="Picture 3" descr="bb_rawradar"/>
            <p:cNvPicPr>
              <a:picLocks noChangeAspect="1" noChangeArrowheads="1"/>
            </p:cNvPicPr>
            <p:nvPr/>
          </p:nvPicPr>
          <p:blipFill>
            <a:blip r:embed="rId4" cstate="print"/>
            <a:srcRect/>
            <a:stretch>
              <a:fillRect/>
            </a:stretch>
          </p:blipFill>
          <p:spPr bwMode="auto">
            <a:xfrm>
              <a:off x="582706" y="914400"/>
              <a:ext cx="4016188" cy="2957513"/>
            </a:xfrm>
            <a:prstGeom prst="rect">
              <a:avLst/>
            </a:prstGeom>
            <a:noFill/>
            <a:ln w="9525">
              <a:noFill/>
              <a:miter lim="800000"/>
              <a:headEnd/>
              <a:tailEnd/>
            </a:ln>
          </p:spPr>
        </p:pic>
        <p:sp>
          <p:nvSpPr>
            <p:cNvPr id="14345" name="Text Box 5"/>
            <p:cNvSpPr txBox="1">
              <a:spLocks noChangeArrowheads="1"/>
            </p:cNvSpPr>
            <p:nvPr/>
          </p:nvSpPr>
          <p:spPr bwMode="auto">
            <a:xfrm>
              <a:off x="708212" y="2807209"/>
              <a:ext cx="2707341" cy="572394"/>
            </a:xfrm>
            <a:prstGeom prst="rect">
              <a:avLst/>
            </a:prstGeom>
            <a:noFill/>
            <a:ln w="9525">
              <a:noFill/>
              <a:miter lim="800000"/>
              <a:headEnd/>
              <a:tailEnd/>
            </a:ln>
          </p:spPr>
          <p:txBody>
            <a:bodyPr wrap="square" lIns="92075" tIns="46038" rIns="92075" bIns="46038">
              <a:spAutoFit/>
            </a:bodyPr>
            <a:lstStyle/>
            <a:p>
              <a:pPr algn="ctr">
                <a:spcBef>
                  <a:spcPct val="50000"/>
                </a:spcBef>
                <a:buClr>
                  <a:schemeClr val="accent2"/>
                </a:buClr>
                <a:buSzPct val="80000"/>
                <a:buFont typeface="Wingdings" pitchFamily="2" charset="2"/>
                <a:buNone/>
              </a:pPr>
              <a:r>
                <a:rPr lang="en-US" sz="1600" b="1" dirty="0">
                  <a:solidFill>
                    <a:schemeClr val="bg1"/>
                  </a:solidFill>
                </a:rPr>
                <a:t>Radar</a:t>
              </a:r>
            </a:p>
          </p:txBody>
        </p:sp>
      </p:grpSp>
      <p:grpSp>
        <p:nvGrpSpPr>
          <p:cNvPr id="14" name="Group 13"/>
          <p:cNvGrpSpPr/>
          <p:nvPr/>
        </p:nvGrpSpPr>
        <p:grpSpPr>
          <a:xfrm>
            <a:off x="626067" y="5024859"/>
            <a:ext cx="2076450" cy="1790700"/>
            <a:chOff x="590550" y="3581400"/>
            <a:chExt cx="4267200" cy="2971800"/>
          </a:xfrm>
        </p:grpSpPr>
        <p:pic>
          <p:nvPicPr>
            <p:cNvPr id="14342" name="Picture 8" descr="bb_satellite"/>
            <p:cNvPicPr>
              <a:picLocks noChangeAspect="1" noChangeArrowheads="1"/>
            </p:cNvPicPr>
            <p:nvPr/>
          </p:nvPicPr>
          <p:blipFill>
            <a:blip r:embed="rId5" cstate="print"/>
            <a:srcRect/>
            <a:stretch>
              <a:fillRect/>
            </a:stretch>
          </p:blipFill>
          <p:spPr bwMode="auto">
            <a:xfrm>
              <a:off x="590550" y="3581400"/>
              <a:ext cx="4267200" cy="2971800"/>
            </a:xfrm>
            <a:prstGeom prst="rect">
              <a:avLst/>
            </a:prstGeom>
            <a:noFill/>
            <a:ln w="9525">
              <a:noFill/>
              <a:miter lim="800000"/>
              <a:headEnd/>
              <a:tailEnd/>
            </a:ln>
          </p:spPr>
        </p:pic>
        <p:sp>
          <p:nvSpPr>
            <p:cNvPr id="14346" name="Text Box 11"/>
            <p:cNvSpPr txBox="1">
              <a:spLocks noChangeArrowheads="1"/>
            </p:cNvSpPr>
            <p:nvPr/>
          </p:nvSpPr>
          <p:spPr bwMode="auto">
            <a:xfrm>
              <a:off x="1523999" y="3938016"/>
              <a:ext cx="2895601" cy="562921"/>
            </a:xfrm>
            <a:prstGeom prst="rect">
              <a:avLst/>
            </a:prstGeom>
            <a:noFill/>
            <a:ln w="9525">
              <a:noFill/>
              <a:miter lim="800000"/>
              <a:headEnd/>
              <a:tailEnd/>
            </a:ln>
          </p:spPr>
          <p:txBody>
            <a:bodyPr wrap="square" lIns="92075" tIns="46038" rIns="92075" bIns="46038">
              <a:spAutoFit/>
            </a:bodyPr>
            <a:lstStyle/>
            <a:p>
              <a:pPr algn="ctr">
                <a:spcBef>
                  <a:spcPct val="50000"/>
                </a:spcBef>
                <a:buClr>
                  <a:schemeClr val="accent2"/>
                </a:buClr>
                <a:buSzPct val="80000"/>
                <a:buFont typeface="Wingdings" pitchFamily="2" charset="2"/>
                <a:buNone/>
              </a:pPr>
              <a:r>
                <a:rPr lang="en-US" sz="1600" b="1" dirty="0"/>
                <a:t>Satellite </a:t>
              </a:r>
            </a:p>
          </p:txBody>
        </p:sp>
      </p:grpSp>
      <p:grpSp>
        <p:nvGrpSpPr>
          <p:cNvPr id="15" name="Group 14"/>
          <p:cNvGrpSpPr/>
          <p:nvPr/>
        </p:nvGrpSpPr>
        <p:grpSpPr>
          <a:xfrm>
            <a:off x="4114800" y="3505200"/>
            <a:ext cx="4572000" cy="3124200"/>
            <a:chOff x="4876800" y="3581400"/>
            <a:chExt cx="4267200" cy="2957513"/>
          </a:xfrm>
        </p:grpSpPr>
        <p:pic>
          <p:nvPicPr>
            <p:cNvPr id="14343" name="Picture 9" descr="bb_mpe"/>
            <p:cNvPicPr>
              <a:picLocks noChangeAspect="1" noChangeArrowheads="1"/>
            </p:cNvPicPr>
            <p:nvPr/>
          </p:nvPicPr>
          <p:blipFill>
            <a:blip r:embed="rId6" cstate="print"/>
            <a:srcRect/>
            <a:stretch>
              <a:fillRect/>
            </a:stretch>
          </p:blipFill>
          <p:spPr bwMode="auto">
            <a:xfrm>
              <a:off x="4876800" y="3581400"/>
              <a:ext cx="4267200" cy="2957513"/>
            </a:xfrm>
            <a:prstGeom prst="rect">
              <a:avLst/>
            </a:prstGeom>
            <a:noFill/>
            <a:ln w="9525">
              <a:noFill/>
              <a:miter lim="800000"/>
              <a:headEnd/>
              <a:tailEnd/>
            </a:ln>
          </p:spPr>
        </p:pic>
        <p:sp>
          <p:nvSpPr>
            <p:cNvPr id="14347" name="Text Box 12"/>
            <p:cNvSpPr txBox="1">
              <a:spLocks noChangeArrowheads="1"/>
            </p:cNvSpPr>
            <p:nvPr/>
          </p:nvSpPr>
          <p:spPr bwMode="auto">
            <a:xfrm>
              <a:off x="6583680" y="5673299"/>
              <a:ext cx="2453640" cy="670726"/>
            </a:xfrm>
            <a:prstGeom prst="rect">
              <a:avLst/>
            </a:prstGeom>
            <a:noFill/>
            <a:ln w="9525">
              <a:noFill/>
              <a:miter lim="800000"/>
              <a:headEnd/>
              <a:tailEnd/>
            </a:ln>
          </p:spPr>
          <p:txBody>
            <a:bodyPr wrap="square" lIns="92075" tIns="46038" rIns="92075" bIns="46038">
              <a:spAutoFit/>
            </a:bodyPr>
            <a:lstStyle/>
            <a:p>
              <a:pPr algn="ctr">
                <a:spcBef>
                  <a:spcPct val="50000"/>
                </a:spcBef>
                <a:buClr>
                  <a:schemeClr val="accent2"/>
                </a:buClr>
                <a:buSzPct val="80000"/>
                <a:buFont typeface="Wingdings" pitchFamily="2" charset="2"/>
                <a:buNone/>
              </a:pPr>
              <a:r>
                <a:rPr lang="en-US" sz="2000" b="1" dirty="0"/>
                <a:t>Best Estimate (Multi-sensor Field)</a:t>
              </a:r>
            </a:p>
          </p:txBody>
        </p:sp>
      </p:grpSp>
      <p:cxnSp>
        <p:nvCxnSpPr>
          <p:cNvPr id="19" name="Straight Arrow Connector 18"/>
          <p:cNvCxnSpPr/>
          <p:nvPr/>
        </p:nvCxnSpPr>
        <p:spPr bwMode="auto">
          <a:xfrm>
            <a:off x="3048000" y="4495800"/>
            <a:ext cx="990600" cy="1588"/>
          </a:xfrm>
          <a:prstGeom prst="straightConnector1">
            <a:avLst/>
          </a:prstGeom>
          <a:solidFill>
            <a:schemeClr val="accent1"/>
          </a:solidFill>
          <a:ln w="50800" cap="flat" cmpd="sng" algn="ctr">
            <a:solidFill>
              <a:srgbClr val="FFFF00"/>
            </a:solidFill>
            <a:prstDash val="solid"/>
            <a:round/>
            <a:headEnd type="none" w="med" len="med"/>
            <a:tailEnd type="triangle" w="med" len="lg"/>
          </a:ln>
          <a:effectLst/>
        </p:spPr>
      </p:cxnSp>
      <p:sp>
        <p:nvSpPr>
          <p:cNvPr id="20" name="Text Box 10"/>
          <p:cNvSpPr txBox="1">
            <a:spLocks noChangeArrowheads="1"/>
          </p:cNvSpPr>
          <p:nvPr/>
        </p:nvSpPr>
        <p:spPr bwMode="auto">
          <a:xfrm>
            <a:off x="788790" y="6253930"/>
            <a:ext cx="1446098" cy="339196"/>
          </a:xfrm>
          <a:prstGeom prst="rect">
            <a:avLst/>
          </a:prstGeom>
          <a:noFill/>
          <a:ln w="9525">
            <a:noFill/>
            <a:miter lim="800000"/>
            <a:headEnd/>
            <a:tailEnd/>
          </a:ln>
        </p:spPr>
        <p:txBody>
          <a:bodyPr wrap="square" lIns="92075" tIns="46038" rIns="92075" bIns="46038">
            <a:spAutoFit/>
          </a:bodyPr>
          <a:lstStyle/>
          <a:p>
            <a:pPr algn="ctr">
              <a:spcBef>
                <a:spcPct val="20000"/>
              </a:spcBef>
              <a:buClr>
                <a:schemeClr val="accent2"/>
              </a:buClr>
              <a:buSzPct val="80000"/>
              <a:buFont typeface="Wingdings" pitchFamily="2" charset="2"/>
              <a:buNone/>
            </a:pPr>
            <a:r>
              <a:rPr lang="en-US" sz="1600" b="1">
                <a:solidFill>
                  <a:schemeClr val="bg1"/>
                </a:solidFill>
              </a:rPr>
              <a:t>Satellite</a:t>
            </a:r>
            <a:endParaRPr lang="en-US" sz="1600" b="1" dirty="0">
              <a:solidFill>
                <a:schemeClr val="bg1"/>
              </a:solidFill>
            </a:endParaRPr>
          </a:p>
        </p:txBody>
      </p:sp>
      <p:pic>
        <p:nvPicPr>
          <p:cNvPr id="22" name="Picture 2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84590" y="1"/>
            <a:ext cx="1459411" cy="982766"/>
          </a:xfrm>
          <a:prstGeom prst="rect">
            <a:avLst/>
          </a:prstGeom>
        </p:spPr>
      </p:pic>
    </p:spTree>
    <p:extLst>
      <p:ext uri="{BB962C8B-B14F-4D97-AF65-F5344CB8AC3E}">
        <p14:creationId xmlns:p14="http://schemas.microsoft.com/office/powerpoint/2010/main" val="827427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1221519" y="5757399"/>
            <a:ext cx="6400800" cy="1130400"/>
          </a:xfrm>
          <a:prstGeom prst="rect">
            <a:avLst/>
          </a:prstGeom>
          <a:noFill/>
          <a:ln>
            <a:noFill/>
          </a:ln>
        </p:spPr>
        <p:txBody>
          <a:bodyPr vert="horz" wrap="square" lIns="68569" tIns="34275" rIns="68569" bIns="34275" rtlCol="0" anchor="t" anchorCtr="0">
            <a:noAutofit/>
          </a:bodyPr>
          <a:lstStyle/>
          <a:p>
            <a:pPr>
              <a:spcBef>
                <a:spcPts val="0"/>
              </a:spcBef>
              <a:buClr>
                <a:srgbClr val="262626"/>
              </a:buClr>
              <a:buSzPts val="3600"/>
            </a:pPr>
            <a:r>
              <a:rPr lang="en-US" sz="2700" b="1" dirty="0">
                <a:solidFill>
                  <a:srgbClr val="262626"/>
                </a:solidFill>
                <a:latin typeface="Century Gothic"/>
                <a:ea typeface="Century Gothic"/>
                <a:cs typeface="Century Gothic"/>
                <a:sym typeface="Century Gothic"/>
              </a:rPr>
              <a:t>Radar vs MRMS</a:t>
            </a:r>
            <a:endParaRPr sz="2700" b="1" dirty="0">
              <a:solidFill>
                <a:srgbClr val="262626"/>
              </a:solidFill>
              <a:latin typeface="Century Gothic"/>
              <a:ea typeface="Century Gothic"/>
              <a:cs typeface="Century Gothic"/>
              <a:sym typeface="Century Gothic"/>
            </a:endParaRPr>
          </a:p>
        </p:txBody>
      </p:sp>
      <p:sp>
        <p:nvSpPr>
          <p:cNvPr id="239" name="Shape 239"/>
          <p:cNvSpPr txBox="1">
            <a:spLocks noGrp="1"/>
          </p:cNvSpPr>
          <p:nvPr>
            <p:ph type="body" idx="1"/>
          </p:nvPr>
        </p:nvSpPr>
        <p:spPr>
          <a:xfrm>
            <a:off x="1641944" y="1407160"/>
            <a:ext cx="5700942" cy="432225"/>
          </a:xfrm>
          <a:prstGeom prst="rect">
            <a:avLst/>
          </a:prstGeom>
          <a:noFill/>
          <a:ln>
            <a:noFill/>
          </a:ln>
        </p:spPr>
        <p:txBody>
          <a:bodyPr vert="horz" wrap="square" lIns="68569" tIns="34275" rIns="68569" bIns="34275" rtlCol="0" anchor="b" anchorCtr="0">
            <a:noAutofit/>
          </a:bodyPr>
          <a:lstStyle/>
          <a:p>
            <a:pPr>
              <a:spcBef>
                <a:spcPts val="0"/>
              </a:spcBef>
              <a:buClr>
                <a:schemeClr val="accent1"/>
              </a:buClr>
              <a:buSzPts val="2400"/>
            </a:pPr>
            <a:r>
              <a:rPr lang="en-US" sz="1800" dirty="0">
                <a:solidFill>
                  <a:srgbClr val="3F3F3F"/>
                </a:solidFill>
                <a:latin typeface="Century Gothic"/>
                <a:ea typeface="Century Gothic"/>
                <a:cs typeface="Century Gothic"/>
                <a:sym typeface="Century Gothic"/>
              </a:rPr>
              <a:t>MPE – Multi-sensor Precipitation Estimates</a:t>
            </a:r>
          </a:p>
          <a:p>
            <a:pPr>
              <a:spcBef>
                <a:spcPts val="0"/>
              </a:spcBef>
              <a:buClr>
                <a:schemeClr val="accent1"/>
              </a:buClr>
              <a:buSzPts val="2400"/>
            </a:pPr>
            <a:r>
              <a:rPr lang="en-US" sz="1800" dirty="0">
                <a:solidFill>
                  <a:srgbClr val="3F3F3F"/>
                </a:solidFill>
                <a:latin typeface="Century Gothic"/>
                <a:ea typeface="Century Gothic"/>
                <a:cs typeface="Century Gothic"/>
                <a:sym typeface="Century Gothic"/>
              </a:rPr>
              <a:t>using regular radar</a:t>
            </a:r>
            <a:endParaRPr sz="1800" dirty="0">
              <a:solidFill>
                <a:srgbClr val="3F3F3F"/>
              </a:solidFill>
              <a:latin typeface="Century Gothic"/>
              <a:ea typeface="Century Gothic"/>
              <a:cs typeface="Century Gothic"/>
              <a:sym typeface="Century Gothic"/>
            </a:endParaRPr>
          </a:p>
        </p:txBody>
      </p:sp>
      <p:pic>
        <p:nvPicPr>
          <p:cNvPr id="240" name="Shape 240"/>
          <p:cNvPicPr preferRelativeResize="0">
            <a:picLocks noGrp="1"/>
          </p:cNvPicPr>
          <p:nvPr>
            <p:ph type="body" idx="2"/>
          </p:nvPr>
        </p:nvPicPr>
        <p:blipFill rotWithShape="1">
          <a:blip r:embed="rId3">
            <a:alphaModFix/>
          </a:blip>
          <a:srcRect/>
          <a:stretch/>
        </p:blipFill>
        <p:spPr>
          <a:xfrm>
            <a:off x="381000" y="2306509"/>
            <a:ext cx="3749040" cy="2834640"/>
          </a:xfrm>
          <a:prstGeom prst="rect">
            <a:avLst/>
          </a:prstGeom>
          <a:noFill/>
          <a:ln>
            <a:noFill/>
          </a:ln>
        </p:spPr>
      </p:pic>
      <p:sp>
        <p:nvSpPr>
          <p:cNvPr id="241" name="Shape 241"/>
          <p:cNvSpPr txBox="1">
            <a:spLocks noGrp="1"/>
          </p:cNvSpPr>
          <p:nvPr>
            <p:ph type="body" idx="3"/>
          </p:nvPr>
        </p:nvSpPr>
        <p:spPr>
          <a:xfrm>
            <a:off x="5638800" y="2032757"/>
            <a:ext cx="2999250" cy="432225"/>
          </a:xfrm>
          <a:prstGeom prst="rect">
            <a:avLst/>
          </a:prstGeom>
          <a:noFill/>
          <a:ln>
            <a:noFill/>
          </a:ln>
        </p:spPr>
        <p:txBody>
          <a:bodyPr vert="horz" wrap="square" lIns="68569" tIns="34275" rIns="68569" bIns="34275" rtlCol="0" anchor="b" anchorCtr="0">
            <a:noAutofit/>
          </a:bodyPr>
          <a:lstStyle/>
          <a:p>
            <a:pPr>
              <a:spcBef>
                <a:spcPts val="0"/>
              </a:spcBef>
              <a:buClr>
                <a:schemeClr val="accent1"/>
              </a:buClr>
              <a:buSzPts val="2400"/>
            </a:pPr>
            <a:r>
              <a:rPr lang="en-US" sz="1800" dirty="0">
                <a:solidFill>
                  <a:srgbClr val="3F3F3F"/>
                </a:solidFill>
                <a:latin typeface="Century Gothic"/>
                <a:ea typeface="Century Gothic"/>
                <a:cs typeface="Century Gothic"/>
                <a:sym typeface="Century Gothic"/>
              </a:rPr>
              <a:t>MPE using MRMS</a:t>
            </a:r>
            <a:endParaRPr sz="1800" dirty="0">
              <a:solidFill>
                <a:srgbClr val="3F3F3F"/>
              </a:solidFill>
              <a:latin typeface="Century Gothic"/>
              <a:ea typeface="Century Gothic"/>
              <a:cs typeface="Century Gothic"/>
              <a:sym typeface="Century Gothic"/>
            </a:endParaRPr>
          </a:p>
        </p:txBody>
      </p:sp>
      <p:pic>
        <p:nvPicPr>
          <p:cNvPr id="242" name="Shape 242"/>
          <p:cNvPicPr preferRelativeResize="0">
            <a:picLocks noGrp="1"/>
          </p:cNvPicPr>
          <p:nvPr>
            <p:ph type="body" idx="4"/>
          </p:nvPr>
        </p:nvPicPr>
        <p:blipFill rotWithShape="1">
          <a:blip r:embed="rId4">
            <a:alphaModFix/>
          </a:blip>
          <a:srcRect/>
          <a:stretch/>
        </p:blipFill>
        <p:spPr>
          <a:xfrm>
            <a:off x="4980450" y="2587196"/>
            <a:ext cx="3657600" cy="2194560"/>
          </a:xfrm>
          <a:prstGeom prst="rect">
            <a:avLst/>
          </a:prstGeom>
          <a:noFill/>
          <a:ln>
            <a:noFill/>
          </a:ln>
        </p:spPr>
      </p:pic>
      <p:cxnSp>
        <p:nvCxnSpPr>
          <p:cNvPr id="243" name="Shape 243"/>
          <p:cNvCxnSpPr/>
          <p:nvPr/>
        </p:nvCxnSpPr>
        <p:spPr>
          <a:xfrm flipV="1">
            <a:off x="609600" y="4246569"/>
            <a:ext cx="664622" cy="1386606"/>
          </a:xfrm>
          <a:prstGeom prst="straightConnector1">
            <a:avLst/>
          </a:prstGeom>
          <a:noFill/>
          <a:ln w="44450" cap="flat" cmpd="sng">
            <a:solidFill>
              <a:srgbClr val="C00000">
                <a:alpha val="60000"/>
              </a:srgbClr>
            </a:solidFill>
            <a:prstDash val="solid"/>
            <a:round/>
            <a:headEnd type="none" w="med" len="med"/>
            <a:tailEnd type="triangle" w="lg" len="lg"/>
          </a:ln>
        </p:spPr>
      </p:cxnSp>
      <p:sp>
        <p:nvSpPr>
          <p:cNvPr id="244" name="Shape 244"/>
          <p:cNvSpPr/>
          <p:nvPr/>
        </p:nvSpPr>
        <p:spPr>
          <a:xfrm>
            <a:off x="165884" y="5663593"/>
            <a:ext cx="1126350" cy="564750"/>
          </a:xfrm>
          <a:prstGeom prst="ellipse">
            <a:avLst/>
          </a:prstGeom>
          <a:solidFill>
            <a:schemeClr val="accent1"/>
          </a:solidFill>
          <a:ln w="15875" cap="rnd" cmpd="sng">
            <a:solidFill>
              <a:srgbClr val="A93718"/>
            </a:solidFill>
            <a:prstDash val="solid"/>
            <a:round/>
            <a:headEnd type="none" w="med" len="med"/>
            <a:tailEnd type="none" w="med" len="med"/>
          </a:ln>
        </p:spPr>
        <p:txBody>
          <a:bodyPr wrap="square" lIns="68569" tIns="34275" rIns="68569" bIns="34275" anchor="ctr" anchorCtr="0">
            <a:noAutofit/>
          </a:bodyPr>
          <a:lstStyle/>
          <a:p>
            <a:pPr algn="ctr"/>
            <a:endParaRPr sz="1350">
              <a:solidFill>
                <a:schemeClr val="lt1"/>
              </a:solidFill>
              <a:latin typeface="Century Gothic"/>
              <a:ea typeface="Century Gothic"/>
              <a:cs typeface="Century Gothic"/>
              <a:sym typeface="Century Gothic"/>
            </a:endParaRPr>
          </a:p>
        </p:txBody>
      </p:sp>
      <p:sp>
        <p:nvSpPr>
          <p:cNvPr id="245" name="Shape 245"/>
          <p:cNvSpPr txBox="1"/>
          <p:nvPr/>
        </p:nvSpPr>
        <p:spPr>
          <a:xfrm>
            <a:off x="201522" y="5774632"/>
            <a:ext cx="1109250" cy="276975"/>
          </a:xfrm>
          <a:prstGeom prst="rect">
            <a:avLst/>
          </a:prstGeom>
          <a:noFill/>
          <a:ln>
            <a:noFill/>
          </a:ln>
        </p:spPr>
        <p:txBody>
          <a:bodyPr wrap="square" lIns="68569" tIns="34275" rIns="68569" bIns="34275" anchor="t" anchorCtr="0">
            <a:noAutofit/>
          </a:bodyPr>
          <a:lstStyle/>
          <a:p>
            <a:r>
              <a:rPr lang="en-US" sz="1350" b="1" dirty="0">
                <a:solidFill>
                  <a:schemeClr val="dk1"/>
                </a:solidFill>
                <a:latin typeface="Century Gothic"/>
                <a:ea typeface="Century Gothic"/>
                <a:cs typeface="Century Gothic"/>
                <a:sym typeface="Century Gothic"/>
              </a:rPr>
              <a:t>Bad gages</a:t>
            </a:r>
            <a:endParaRPr sz="1350" b="1" dirty="0">
              <a:solidFill>
                <a:schemeClr val="dk1"/>
              </a:solidFill>
              <a:latin typeface="Century Gothic"/>
              <a:ea typeface="Century Gothic"/>
              <a:cs typeface="Century Gothic"/>
              <a:sym typeface="Century Gothic"/>
            </a:endParaRPr>
          </a:p>
        </p:txBody>
      </p:sp>
      <p:cxnSp>
        <p:nvCxnSpPr>
          <p:cNvPr id="246" name="Shape 246"/>
          <p:cNvCxnSpPr/>
          <p:nvPr/>
        </p:nvCxnSpPr>
        <p:spPr>
          <a:xfrm flipV="1">
            <a:off x="895145" y="3887208"/>
            <a:ext cx="1360375" cy="1717624"/>
          </a:xfrm>
          <a:prstGeom prst="straightConnector1">
            <a:avLst/>
          </a:prstGeom>
          <a:noFill/>
          <a:ln w="44450" cap="flat" cmpd="sng">
            <a:solidFill>
              <a:srgbClr val="C00000">
                <a:alpha val="60000"/>
              </a:srgbClr>
            </a:solidFill>
            <a:prstDash val="solid"/>
            <a:round/>
            <a:headEnd type="none" w="med" len="med"/>
            <a:tailEnd type="triangle" w="lg" len="lg"/>
          </a:ln>
        </p:spPr>
      </p:cxnSp>
      <p:cxnSp>
        <p:nvCxnSpPr>
          <p:cNvPr id="247" name="Shape 247"/>
          <p:cNvCxnSpPr/>
          <p:nvPr/>
        </p:nvCxnSpPr>
        <p:spPr>
          <a:xfrm flipH="1" flipV="1">
            <a:off x="2213567" y="4718317"/>
            <a:ext cx="205946" cy="1133367"/>
          </a:xfrm>
          <a:prstGeom prst="straightConnector1">
            <a:avLst/>
          </a:prstGeom>
          <a:noFill/>
          <a:ln w="44450" cap="flat" cmpd="sng">
            <a:solidFill>
              <a:srgbClr val="C00000">
                <a:alpha val="60000"/>
              </a:srgbClr>
            </a:solidFill>
            <a:prstDash val="solid"/>
            <a:round/>
            <a:headEnd type="none" w="med" len="med"/>
            <a:tailEnd type="triangle" w="lg" len="lg"/>
          </a:ln>
        </p:spPr>
      </p:cxnSp>
      <p:sp>
        <p:nvSpPr>
          <p:cNvPr id="248" name="Shape 248"/>
          <p:cNvSpPr/>
          <p:nvPr/>
        </p:nvSpPr>
        <p:spPr>
          <a:xfrm>
            <a:off x="2150820" y="5902852"/>
            <a:ext cx="758925" cy="427950"/>
          </a:xfrm>
          <a:prstGeom prst="ellipse">
            <a:avLst/>
          </a:prstGeom>
          <a:solidFill>
            <a:schemeClr val="accent1"/>
          </a:solidFill>
          <a:ln w="15875" cap="rnd" cmpd="sng">
            <a:solidFill>
              <a:srgbClr val="A93718"/>
            </a:solidFill>
            <a:prstDash val="solid"/>
            <a:round/>
            <a:headEnd type="none" w="med" len="med"/>
            <a:tailEnd type="none" w="med" len="med"/>
          </a:ln>
        </p:spPr>
        <p:txBody>
          <a:bodyPr wrap="square" lIns="68569" tIns="34275" rIns="68569" bIns="34275" anchor="ctr" anchorCtr="0">
            <a:noAutofit/>
          </a:bodyPr>
          <a:lstStyle/>
          <a:p>
            <a:pPr algn="ctr"/>
            <a:endParaRPr sz="1350">
              <a:solidFill>
                <a:schemeClr val="lt1"/>
              </a:solidFill>
              <a:latin typeface="Century Gothic"/>
              <a:ea typeface="Century Gothic"/>
              <a:cs typeface="Century Gothic"/>
              <a:sym typeface="Century Gothic"/>
            </a:endParaRPr>
          </a:p>
        </p:txBody>
      </p:sp>
      <p:sp>
        <p:nvSpPr>
          <p:cNvPr id="249" name="Shape 249"/>
          <p:cNvSpPr txBox="1"/>
          <p:nvPr/>
        </p:nvSpPr>
        <p:spPr>
          <a:xfrm>
            <a:off x="2386961" y="5945968"/>
            <a:ext cx="578025" cy="276975"/>
          </a:xfrm>
          <a:prstGeom prst="rect">
            <a:avLst/>
          </a:prstGeom>
          <a:noFill/>
          <a:ln>
            <a:noFill/>
          </a:ln>
        </p:spPr>
        <p:txBody>
          <a:bodyPr wrap="square" lIns="68569" tIns="34275" rIns="68569" bIns="34275" anchor="t" anchorCtr="0">
            <a:noAutofit/>
          </a:bodyPr>
          <a:lstStyle/>
          <a:p>
            <a:r>
              <a:rPr lang="en-US" sz="1350" b="1" dirty="0">
                <a:solidFill>
                  <a:schemeClr val="dk1"/>
                </a:solidFill>
                <a:latin typeface="Century Gothic"/>
                <a:ea typeface="Century Gothic"/>
                <a:cs typeface="Century Gothic"/>
                <a:sym typeface="Century Gothic"/>
              </a:rPr>
              <a:t>AP</a:t>
            </a:r>
            <a:endParaRPr sz="1350" b="1" dirty="0">
              <a:solidFill>
                <a:schemeClr val="dk1"/>
              </a:solidFill>
              <a:latin typeface="Century Gothic"/>
              <a:ea typeface="Century Gothic"/>
              <a:cs typeface="Century Gothic"/>
              <a:sym typeface="Century Gothic"/>
            </a:endParaRPr>
          </a:p>
        </p:txBody>
      </p:sp>
      <p:pic>
        <p:nvPicPr>
          <p:cNvPr id="250" name="Shape 250"/>
          <p:cNvPicPr preferRelativeResize="0"/>
          <p:nvPr/>
        </p:nvPicPr>
        <p:blipFill rotWithShape="1">
          <a:blip r:embed="rId5">
            <a:alphaModFix/>
          </a:blip>
          <a:srcRect/>
          <a:stretch/>
        </p:blipFill>
        <p:spPr>
          <a:xfrm>
            <a:off x="7559048" y="5290275"/>
            <a:ext cx="685800" cy="685800"/>
          </a:xfrm>
          <a:prstGeom prst="ellipse">
            <a:avLst/>
          </a:prstGeom>
          <a:noFill/>
          <a:ln>
            <a:noFill/>
          </a:ln>
        </p:spPr>
      </p:pic>
      <p:pic>
        <p:nvPicPr>
          <p:cNvPr id="251" name="Shape 251"/>
          <p:cNvPicPr preferRelativeResize="0"/>
          <p:nvPr/>
        </p:nvPicPr>
        <p:blipFill rotWithShape="1">
          <a:blip r:embed="rId6">
            <a:alphaModFix/>
          </a:blip>
          <a:srcRect/>
          <a:stretch/>
        </p:blipFill>
        <p:spPr>
          <a:xfrm>
            <a:off x="8355330" y="5220835"/>
            <a:ext cx="754425" cy="754425"/>
          </a:xfrm>
          <a:prstGeom prst="ellipse">
            <a:avLst/>
          </a:prstGeom>
          <a:noFill/>
          <a:ln>
            <a:noFill/>
          </a:ln>
        </p:spPr>
      </p:pic>
      <p:pic>
        <p:nvPicPr>
          <p:cNvPr id="16"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09"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58545"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1"/>
          <p:cNvSpPr txBox="1">
            <a:spLocks/>
          </p:cNvSpPr>
          <p:nvPr/>
        </p:nvSpPr>
        <p:spPr>
          <a:xfrm>
            <a:off x="1373908" y="-21967"/>
            <a:ext cx="638463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More Sensors </a:t>
            </a:r>
            <a:r>
              <a:rPr lang="en-US" b="1" dirty="0">
                <a:sym typeface="Wingdings" panose="05000000000000000000" pitchFamily="2" charset="2"/>
              </a:rPr>
              <a:t> Better</a:t>
            </a:r>
            <a:endParaRPr lang="en-US" b="1" dirty="0"/>
          </a:p>
        </p:txBody>
      </p:sp>
    </p:spTree>
    <p:extLst>
      <p:ext uri="{BB962C8B-B14F-4D97-AF65-F5344CB8AC3E}">
        <p14:creationId xmlns:p14="http://schemas.microsoft.com/office/powerpoint/2010/main" val="2742621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Texas </a:t>
            </a:r>
            <a:r>
              <a:rPr lang="en-US" dirty="0" err="1"/>
              <a:t>Mesonet</a:t>
            </a:r>
            <a:endParaRPr lang="en-US" dirty="0"/>
          </a:p>
        </p:txBody>
      </p:sp>
      <p:sp>
        <p:nvSpPr>
          <p:cNvPr id="3" name="Text Placeholder 2"/>
          <p:cNvSpPr>
            <a:spLocks noGrp="1"/>
          </p:cNvSpPr>
          <p:nvPr>
            <p:ph type="body" idx="1"/>
          </p:nvPr>
        </p:nvSpPr>
        <p:spPr>
          <a:xfrm>
            <a:off x="457200" y="1371600"/>
            <a:ext cx="4040188" cy="639762"/>
          </a:xfrm>
        </p:spPr>
        <p:txBody>
          <a:bodyPr>
            <a:normAutofit fontScale="92500"/>
          </a:bodyPr>
          <a:lstStyle/>
          <a:p>
            <a:r>
              <a:rPr lang="en-US" dirty="0"/>
              <a:t>More sensors </a:t>
            </a:r>
            <a:r>
              <a:rPr lang="en-US" dirty="0">
                <a:sym typeface="Wingdings" panose="05000000000000000000" pitchFamily="2" charset="2"/>
              </a:rPr>
              <a:t> better spacing</a:t>
            </a:r>
            <a:endParaRPr lang="en-US" dirty="0"/>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9"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58545"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6660" y="2057400"/>
            <a:ext cx="7481455" cy="4618182"/>
          </a:xfrm>
          <a:prstGeom prst="rect">
            <a:avLst/>
          </a:prstGeom>
        </p:spPr>
      </p:pic>
    </p:spTree>
    <p:extLst>
      <p:ext uri="{BB962C8B-B14F-4D97-AF65-F5344CB8AC3E}">
        <p14:creationId xmlns:p14="http://schemas.microsoft.com/office/powerpoint/2010/main" val="3943769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ent-Up Arrow 7"/>
          <p:cNvSpPr/>
          <p:nvPr/>
        </p:nvSpPr>
        <p:spPr bwMode="auto">
          <a:xfrm rot="5400000">
            <a:off x="3003389" y="3911888"/>
            <a:ext cx="1371600" cy="838200"/>
          </a:xfrm>
          <a:prstGeom prst="bentUpArrow">
            <a:avLst/>
          </a:prstGeom>
          <a:solidFill>
            <a:srgbClr val="FFFF00"/>
          </a:solidFill>
          <a:ln w="9525" cap="flat" cmpd="sng" algn="ctr">
            <a:noFill/>
            <a:prstDash val="solid"/>
            <a:round/>
            <a:headEnd type="none" w="med" len="med"/>
            <a:tailEnd type="none" w="med" len="med"/>
          </a:ln>
          <a:effectLst/>
        </p:spPr>
        <p:txBody>
          <a:bodyPr vert="horz" wrap="square" lIns="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483" name="Rectangle 2"/>
          <p:cNvSpPr>
            <a:spLocks noGrp="1" noChangeArrowheads="1"/>
          </p:cNvSpPr>
          <p:nvPr>
            <p:ph type="title"/>
          </p:nvPr>
        </p:nvSpPr>
        <p:spPr>
          <a:xfrm>
            <a:off x="672442" y="23019"/>
            <a:ext cx="7886699" cy="1325562"/>
          </a:xfrm>
        </p:spPr>
        <p:txBody>
          <a:bodyPr/>
          <a:lstStyle/>
          <a:p>
            <a:pPr eaLnBrk="1" hangingPunct="1"/>
            <a:r>
              <a:rPr lang="en-US" b="1"/>
              <a:t>Precipitation Forecast/QPF</a:t>
            </a:r>
            <a:endParaRPr lang="en-US" b="1" dirty="0"/>
          </a:p>
        </p:txBody>
      </p:sp>
      <p:sp>
        <p:nvSpPr>
          <p:cNvPr id="10" name="Content Placeholder 9"/>
          <p:cNvSpPr>
            <a:spLocks noGrp="1"/>
          </p:cNvSpPr>
          <p:nvPr>
            <p:ph idx="1"/>
          </p:nvPr>
        </p:nvSpPr>
        <p:spPr>
          <a:xfrm>
            <a:off x="3695700" y="1066800"/>
            <a:ext cx="5334000" cy="2286000"/>
          </a:xfrm>
        </p:spPr>
        <p:txBody>
          <a:bodyPr>
            <a:normAutofit fontScale="70000" lnSpcReduction="20000"/>
          </a:bodyPr>
          <a:lstStyle/>
          <a:p>
            <a:r>
              <a:rPr lang="en-US" b="1" dirty="0"/>
              <a:t>4 km x 4 km spatial resolution</a:t>
            </a:r>
          </a:p>
          <a:p>
            <a:r>
              <a:rPr lang="en-US" b="1" dirty="0"/>
              <a:t>6 hour temporal resolution</a:t>
            </a:r>
          </a:p>
          <a:p>
            <a:r>
              <a:rPr lang="en-US" b="1" dirty="0"/>
              <a:t>72 hours (12 periods) processed </a:t>
            </a:r>
          </a:p>
          <a:p>
            <a:pPr lvl="1"/>
            <a:r>
              <a:rPr lang="en-US" b="1" dirty="0"/>
              <a:t>RFCs ingest 6-24 hours (1-4 periods) operationally in hydrologic models</a:t>
            </a:r>
          </a:p>
          <a:p>
            <a:pPr lvl="1"/>
            <a:r>
              <a:rPr lang="en-US" b="1" dirty="0"/>
              <a:t>Additional periods ingested based on confidence in forecast </a:t>
            </a:r>
          </a:p>
          <a:p>
            <a:endParaRPr lang="en-US" dirty="0"/>
          </a:p>
          <a:p>
            <a:endParaRPr lang="en-US" dirty="0"/>
          </a:p>
        </p:txBody>
      </p:sp>
      <p:sp>
        <p:nvSpPr>
          <p:cNvPr id="6" name="TextBox 5"/>
          <p:cNvSpPr txBox="1"/>
          <p:nvPr/>
        </p:nvSpPr>
        <p:spPr>
          <a:xfrm>
            <a:off x="712567" y="3664481"/>
            <a:ext cx="2514600" cy="584775"/>
          </a:xfrm>
          <a:prstGeom prst="rect">
            <a:avLst/>
          </a:prstGeom>
          <a:noFill/>
          <a:ln>
            <a:noFill/>
          </a:ln>
        </p:spPr>
        <p:txBody>
          <a:bodyPr wrap="square" rtlCol="0">
            <a:spAutoFit/>
          </a:bodyPr>
          <a:lstStyle/>
          <a:p>
            <a:r>
              <a:rPr lang="en-US" sz="1600" dirty="0"/>
              <a:t>Guidance forecast issued by National Center</a:t>
            </a:r>
          </a:p>
        </p:txBody>
      </p:sp>
      <p:sp>
        <p:nvSpPr>
          <p:cNvPr id="9" name="TextBox 8"/>
          <p:cNvSpPr txBox="1"/>
          <p:nvPr/>
        </p:nvSpPr>
        <p:spPr>
          <a:xfrm>
            <a:off x="1600200" y="4876802"/>
            <a:ext cx="2438400" cy="830997"/>
          </a:xfrm>
          <a:prstGeom prst="rect">
            <a:avLst/>
          </a:prstGeom>
          <a:noFill/>
          <a:ln>
            <a:noFill/>
          </a:ln>
        </p:spPr>
        <p:txBody>
          <a:bodyPr wrap="square" rtlCol="0">
            <a:spAutoFit/>
          </a:bodyPr>
          <a:lstStyle/>
          <a:p>
            <a:r>
              <a:rPr lang="en-US" sz="1600" dirty="0"/>
              <a:t>Forecaster at RFC makes adjustments based on local expertise</a:t>
            </a:r>
          </a:p>
        </p:txBody>
      </p:sp>
      <p:pic>
        <p:nvPicPr>
          <p:cNvPr id="11" name="Picture 10" descr="GFEQPFexample.gif"/>
          <p:cNvPicPr>
            <a:picLocks noChangeAspect="1"/>
          </p:cNvPicPr>
          <p:nvPr/>
        </p:nvPicPr>
        <p:blipFill>
          <a:blip r:embed="rId3" cstate="print"/>
          <a:stretch>
            <a:fillRect/>
          </a:stretch>
        </p:blipFill>
        <p:spPr>
          <a:xfrm rot="-5400000">
            <a:off x="4676775" y="2628901"/>
            <a:ext cx="3371850" cy="4495800"/>
          </a:xfrm>
          <a:prstGeom prst="rect">
            <a:avLst/>
          </a:prstGeom>
        </p:spPr>
      </p:pic>
      <p:pic>
        <p:nvPicPr>
          <p:cNvPr id="185346" name="Picture 2" descr="http://www.hpc.ncep.noaa.gov/qpf/fill_94qwbg.gif"/>
          <p:cNvPicPr>
            <a:picLocks noChangeAspect="1" noChangeArrowheads="1"/>
          </p:cNvPicPr>
          <p:nvPr/>
        </p:nvPicPr>
        <p:blipFill>
          <a:blip r:embed="rId4" cstate="print"/>
          <a:srcRect/>
          <a:stretch>
            <a:fillRect/>
          </a:stretch>
        </p:blipFill>
        <p:spPr bwMode="auto">
          <a:xfrm>
            <a:off x="793589" y="1472284"/>
            <a:ext cx="2895600" cy="2169770"/>
          </a:xfrm>
          <a:prstGeom prst="rect">
            <a:avLst/>
          </a:prstGeom>
          <a:noFill/>
        </p:spPr>
      </p:pic>
      <p:pic>
        <p:nvPicPr>
          <p:cNvPr id="12"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09"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58545"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5084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805" y="-2849"/>
            <a:ext cx="7886699" cy="1325562"/>
          </a:xfrm>
        </p:spPr>
        <p:txBody>
          <a:bodyPr>
            <a:normAutofit/>
          </a:bodyPr>
          <a:lstStyle/>
          <a:p>
            <a:r>
              <a:rPr lang="en-US" sz="3200" b="1" dirty="0"/>
              <a:t>Hydrologic Forecast Process</a:t>
            </a:r>
          </a:p>
        </p:txBody>
      </p:sp>
      <p:sp>
        <p:nvSpPr>
          <p:cNvPr id="3" name="Content Placeholder 2"/>
          <p:cNvSpPr>
            <a:spLocks noGrp="1"/>
          </p:cNvSpPr>
          <p:nvPr>
            <p:ph idx="1"/>
          </p:nvPr>
        </p:nvSpPr>
        <p:spPr>
          <a:xfrm>
            <a:off x="700928" y="1447800"/>
            <a:ext cx="7772400" cy="5486400"/>
          </a:xfrm>
        </p:spPr>
        <p:txBody>
          <a:bodyPr>
            <a:normAutofit/>
          </a:bodyPr>
          <a:lstStyle/>
          <a:p>
            <a:r>
              <a:rPr lang="en-US" sz="2400" b="1" dirty="0"/>
              <a:t>A lot of estimates…</a:t>
            </a:r>
          </a:p>
          <a:p>
            <a:pPr lvl="1"/>
            <a:r>
              <a:rPr lang="en-US" sz="2400" b="1" dirty="0"/>
              <a:t>Estimate how much rain gets into the river</a:t>
            </a:r>
          </a:p>
          <a:p>
            <a:pPr lvl="2"/>
            <a:r>
              <a:rPr lang="en-US" b="1" dirty="0"/>
              <a:t>Rainfall to Runoff</a:t>
            </a:r>
          </a:p>
          <a:p>
            <a:pPr lvl="1"/>
            <a:r>
              <a:rPr lang="en-US" sz="2400" b="1" dirty="0"/>
              <a:t>Estimate timing (how fast) of runoff to the river gage </a:t>
            </a:r>
          </a:p>
          <a:p>
            <a:pPr lvl="2"/>
            <a:r>
              <a:rPr lang="en-US" b="1" dirty="0"/>
              <a:t>Unit Hydrograph</a:t>
            </a:r>
          </a:p>
          <a:p>
            <a:pPr lvl="1"/>
            <a:r>
              <a:rPr lang="en-US" sz="2400" b="1" dirty="0"/>
              <a:t>Estimate how fast any upstream water arrives at the gage </a:t>
            </a:r>
          </a:p>
          <a:p>
            <a:pPr lvl="2"/>
            <a:r>
              <a:rPr lang="en-US" b="1" dirty="0"/>
              <a:t>Routing</a:t>
            </a:r>
          </a:p>
          <a:p>
            <a:pPr lvl="1"/>
            <a:r>
              <a:rPr lang="en-US" sz="2400" b="1" dirty="0"/>
              <a:t>Estimate water </a:t>
            </a:r>
            <a:r>
              <a:rPr lang="en-US" sz="2400" b="1" i="1" u="sng" dirty="0"/>
              <a:t>flow</a:t>
            </a:r>
            <a:r>
              <a:rPr lang="en-US" sz="2400" b="1" dirty="0"/>
              <a:t> (we use) into water </a:t>
            </a:r>
            <a:r>
              <a:rPr lang="en-US" sz="2400" b="1" i="1" u="sng" dirty="0"/>
              <a:t>height</a:t>
            </a:r>
            <a:r>
              <a:rPr lang="en-US" sz="2400" b="1" dirty="0"/>
              <a:t>  (the public uses)</a:t>
            </a:r>
          </a:p>
          <a:p>
            <a:pPr lvl="2"/>
            <a:r>
              <a:rPr lang="en-US" b="1" dirty="0"/>
              <a:t>Rating</a:t>
            </a:r>
          </a:p>
          <a:p>
            <a:r>
              <a:rPr lang="en-US" sz="2400" b="1" dirty="0"/>
              <a:t>We can modify any/all of the above</a:t>
            </a: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58545"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09"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6730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637"/>
            <a:ext cx="9144000" cy="914400"/>
          </a:xfrm>
        </p:spPr>
        <p:txBody>
          <a:bodyPr>
            <a:normAutofit/>
          </a:bodyPr>
          <a:lstStyle/>
          <a:p>
            <a:r>
              <a:rPr lang="en-US" sz="3200" b="1" dirty="0"/>
              <a:t>The Result – Our Model</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52600" y="873946"/>
            <a:ext cx="5638800" cy="5785194"/>
          </a:xfrm>
          <a:prstGeom prst="rect">
            <a:avLst/>
          </a:prstGeom>
        </p:spPr>
      </p:pic>
      <p:pic>
        <p:nvPicPr>
          <p:cNvPr id="8"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58545"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09"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6472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9" y="28486"/>
            <a:ext cx="9127836" cy="1219200"/>
          </a:xfrm>
        </p:spPr>
        <p:txBody>
          <a:bodyPr>
            <a:normAutofit/>
          </a:bodyPr>
          <a:lstStyle/>
          <a:p>
            <a:r>
              <a:rPr lang="en-US" sz="3600" b="1"/>
              <a:t>Rating Curve - Flow </a:t>
            </a:r>
            <a:r>
              <a:rPr lang="en-US" sz="3600" b="1" dirty="0" err="1"/>
              <a:t>vs</a:t>
            </a:r>
            <a:r>
              <a:rPr lang="en-US" sz="3600" b="1" dirty="0"/>
              <a:t> Height</a:t>
            </a:r>
          </a:p>
        </p:txBody>
      </p:sp>
      <p:pic>
        <p:nvPicPr>
          <p:cNvPr id="4" name="Content Placeholder 3" descr="kinn7a"/>
          <p:cNvPicPr>
            <a:picLocks noGrp="1" noChangeAspect="1" noChangeArrowheads="1"/>
          </p:cNvPicPr>
          <p:nvPr>
            <p:ph idx="1"/>
          </p:nvPr>
        </p:nvPicPr>
        <p:blipFill>
          <a:blip r:embed="rId3" cstate="print"/>
          <a:srcRect/>
          <a:stretch>
            <a:fillRect/>
          </a:stretch>
        </p:blipFill>
        <p:spPr>
          <a:xfrm>
            <a:off x="971550" y="1447800"/>
            <a:ext cx="7315200" cy="5105400"/>
          </a:xfrm>
          <a:noFill/>
        </p:spPr>
      </p:pic>
      <p:pic>
        <p:nvPicPr>
          <p:cNvPr id="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58545"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0144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26461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 y="1"/>
            <a:ext cx="6251760" cy="341832"/>
          </a:xfrm>
          <a:prstGeom prst="rect">
            <a:avLst/>
          </a:prstGeom>
          <a:noFill/>
          <a:ln w="50800">
            <a:solidFill>
              <a:schemeClr val="tx1"/>
            </a:solidFill>
          </a:ln>
          <a:effectLst>
            <a:glow rad="1397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5904796" y="341848"/>
            <a:ext cx="526870" cy="401651"/>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277461" y="2"/>
            <a:ext cx="2866539"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Hydrograph Basics</a:t>
            </a:r>
          </a:p>
        </p:txBody>
      </p:sp>
      <p:sp>
        <p:nvSpPr>
          <p:cNvPr id="13" name="TextBox 12"/>
          <p:cNvSpPr txBox="1"/>
          <p:nvPr/>
        </p:nvSpPr>
        <p:spPr>
          <a:xfrm>
            <a:off x="6435684" y="341863"/>
            <a:ext cx="2725184" cy="1384995"/>
          </a:xfrm>
          <a:prstGeom prst="rect">
            <a:avLst/>
          </a:prstGeom>
          <a:noFill/>
        </p:spPr>
        <p:txBody>
          <a:bodyPr wrap="square" rtlCol="0">
            <a:spAutoFit/>
          </a:bodyPr>
          <a:lstStyle/>
          <a:p>
            <a:r>
              <a:rPr lang="en-US"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LOCATION: Of the gage the forecast is made, AT means the gage is in the limits of the town/city, NEAR or NR means that town/city has the closest post office</a:t>
            </a:r>
          </a:p>
        </p:txBody>
      </p:sp>
      <p:sp>
        <p:nvSpPr>
          <p:cNvPr id="14" name="Rectangle 13"/>
          <p:cNvSpPr/>
          <p:nvPr/>
        </p:nvSpPr>
        <p:spPr>
          <a:xfrm>
            <a:off x="0" y="1059679"/>
            <a:ext cx="456192" cy="4358354"/>
          </a:xfrm>
          <a:prstGeom prst="rect">
            <a:avLst/>
          </a:prstGeom>
          <a:noFill/>
          <a:ln w="50800">
            <a:solidFill>
              <a:srgbClr val="0006EE"/>
            </a:solidFill>
          </a:ln>
          <a:effectLst>
            <a:glow rad="139700">
              <a:srgbClr val="0006EE">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653147" y="1102407"/>
            <a:ext cx="611469" cy="4324172"/>
          </a:xfrm>
          <a:prstGeom prst="rect">
            <a:avLst/>
          </a:prstGeom>
          <a:noFill/>
          <a:ln w="50800">
            <a:solidFill>
              <a:srgbClr val="0006EE"/>
            </a:solidFill>
          </a:ln>
          <a:effectLst>
            <a:glow rad="139700">
              <a:srgbClr val="0006EE">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V="1">
            <a:off x="6129681" y="2068082"/>
            <a:ext cx="308411" cy="51276"/>
          </a:xfrm>
          <a:prstGeom prst="straightConnector1">
            <a:avLst/>
          </a:prstGeom>
          <a:ln w="31750">
            <a:solidFill>
              <a:srgbClr val="0006EE"/>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418821" y="1647929"/>
            <a:ext cx="2725184" cy="1815882"/>
          </a:xfrm>
          <a:prstGeom prst="rect">
            <a:avLst/>
          </a:prstGeom>
          <a:noFill/>
        </p:spPr>
        <p:txBody>
          <a:bodyPr wrap="square" rtlCol="0">
            <a:spAutoFit/>
          </a:bodyPr>
          <a:lstStyle/>
          <a:p>
            <a:r>
              <a:rPr lang="en-US" sz="1400" dirty="0">
                <a:solidFill>
                  <a:srgbClr val="0006E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STAGE VS FLOW: Hydrologists, models, reservoirs work in flow.  Emergency managers, media, general public work </a:t>
            </a:r>
            <a:r>
              <a:rPr lang="en-US" sz="1400">
                <a:solidFill>
                  <a:srgbClr val="0006E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stage…sometimes</a:t>
            </a:r>
            <a:endParaRPr lang="en-US" sz="1400" dirty="0">
              <a:solidFill>
                <a:srgbClr val="0006E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1400" dirty="0">
                <a:solidFill>
                  <a:srgbClr val="0006E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flow or a cubic foot per second?</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38092" y="3206924"/>
            <a:ext cx="916958" cy="1219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7360034" y="3264493"/>
            <a:ext cx="1713287" cy="1200329"/>
          </a:xfrm>
          <a:prstGeom prst="rect">
            <a:avLst/>
          </a:prstGeom>
          <a:noFill/>
        </p:spPr>
        <p:txBody>
          <a:bodyPr wrap="square" rtlCol="0">
            <a:spAutoFit/>
          </a:bodyPr>
          <a:lstStyle/>
          <a:p>
            <a:r>
              <a:rPr lang="en-US" sz="1200" dirty="0">
                <a:solidFill>
                  <a:srgbClr val="0006E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basketball is roughly a cubic foot, so 20,000cfs is 20,000 basketballs of water passing the gage every second.</a:t>
            </a:r>
          </a:p>
        </p:txBody>
      </p:sp>
      <p:sp>
        <p:nvSpPr>
          <p:cNvPr id="23" name="TextBox 22"/>
          <p:cNvSpPr txBox="1"/>
          <p:nvPr/>
        </p:nvSpPr>
        <p:spPr>
          <a:xfrm>
            <a:off x="6442109" y="4539180"/>
            <a:ext cx="2718759" cy="954107"/>
          </a:xfrm>
          <a:prstGeom prst="rect">
            <a:avLst/>
          </a:prstGeom>
          <a:noFill/>
        </p:spPr>
        <p:txBody>
          <a:bodyPr wrap="square" rtlCol="0">
            <a:spAutoFit/>
          </a:bodyPr>
          <a:lstStyle/>
          <a:p>
            <a:r>
              <a:rPr lang="en-US" sz="1400" dirty="0">
                <a:solidFill>
                  <a:srgbClr val="0006E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USGS measures the flow and the stage at every gage and provides a rating curve linking the two units.</a:t>
            </a:r>
          </a:p>
        </p:txBody>
      </p:sp>
      <p:sp>
        <p:nvSpPr>
          <p:cNvPr id="24" name="Rectangle 23"/>
          <p:cNvSpPr/>
          <p:nvPr/>
        </p:nvSpPr>
        <p:spPr>
          <a:xfrm>
            <a:off x="475473" y="2281728"/>
            <a:ext cx="1889021" cy="2897024"/>
          </a:xfrm>
          <a:prstGeom prst="rect">
            <a:avLst/>
          </a:prstGeom>
          <a:noFill/>
          <a:ln w="50800">
            <a:solidFill>
              <a:srgbClr val="00B050"/>
            </a:solidFill>
          </a:ln>
          <a:effectLst>
            <a:glow rad="139700">
              <a:srgbClr val="00B05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414819" y="2093735"/>
            <a:ext cx="3187992" cy="1965533"/>
          </a:xfrm>
          <a:prstGeom prst="rect">
            <a:avLst/>
          </a:prstGeom>
          <a:noFill/>
          <a:ln w="50800">
            <a:solidFill>
              <a:srgbClr val="C00000"/>
            </a:solidFill>
          </a:ln>
          <a:effectLst>
            <a:glow rad="1397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411030" y="5394914"/>
            <a:ext cx="2725184" cy="738664"/>
          </a:xfrm>
          <a:prstGeom prst="rect">
            <a:avLst/>
          </a:prstGeom>
          <a:noFill/>
        </p:spPr>
        <p:txBody>
          <a:bodyPr wrap="square" rtlCol="0">
            <a:spAutoFit/>
          </a:bodyPr>
          <a:lstStyle/>
          <a:p>
            <a:r>
              <a:rPr lang="en-US" sz="1400"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OBSERVED: Last 3 days of observations from USGS with the latest observation noted</a:t>
            </a:r>
          </a:p>
        </p:txBody>
      </p:sp>
      <p:sp>
        <p:nvSpPr>
          <p:cNvPr id="27" name="TextBox 26"/>
          <p:cNvSpPr txBox="1"/>
          <p:nvPr/>
        </p:nvSpPr>
        <p:spPr>
          <a:xfrm>
            <a:off x="6348138" y="6119336"/>
            <a:ext cx="2725184" cy="738664"/>
          </a:xfrm>
          <a:prstGeom prst="rect">
            <a:avLst/>
          </a:prstGeom>
          <a:noFill/>
        </p:spPr>
        <p:txBody>
          <a:bodyPr wrap="square" rtlCol="0">
            <a:spAutoFit/>
          </a:bodyPr>
          <a:lstStyle/>
          <a:p>
            <a:r>
              <a:rPr lang="en-US" sz="14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FORECAST: 5 Day forecast for site that is updated every 6 hours</a:t>
            </a:r>
          </a:p>
        </p:txBody>
      </p:sp>
    </p:spTree>
    <p:extLst>
      <p:ext uri="{BB962C8B-B14F-4D97-AF65-F5344CB8AC3E}">
        <p14:creationId xmlns:p14="http://schemas.microsoft.com/office/powerpoint/2010/main" val="30646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1027"/>
                                        </p:tgtEl>
                                        <p:attrNameLst>
                                          <p:attrName>style.visibility</p:attrName>
                                        </p:attrNameLst>
                                      </p:cBhvr>
                                      <p:to>
                                        <p:strVal val="visible"/>
                                      </p:to>
                                    </p:set>
                                    <p:animEffect transition="in" filter="fade">
                                      <p:cBhvr>
                                        <p:cTn id="36" dur="500"/>
                                        <p:tgtEl>
                                          <p:spTgt spid="10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4" grpId="0" animBg="1"/>
      <p:bldP spid="15" grpId="0" animBg="1"/>
      <p:bldP spid="20" grpId="0"/>
      <p:bldP spid="22" grpId="0"/>
      <p:bldP spid="23" grpId="0"/>
      <p:bldP spid="24" grpId="0" animBg="1"/>
      <p:bldP spid="25" grpId="0" animBg="1"/>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53000" contrast="-54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72711" y="0"/>
            <a:ext cx="3928575" cy="6928339"/>
          </a:xfrm>
          <a:custGeom>
            <a:avLst/>
            <a:gdLst>
              <a:gd name="connsiteX0" fmla="*/ 24493 w 6074229"/>
              <a:gd name="connsiteY0" fmla="*/ 0 h 4310743"/>
              <a:gd name="connsiteX1" fmla="*/ 4041322 w 6074229"/>
              <a:gd name="connsiteY1" fmla="*/ 8165 h 4310743"/>
              <a:gd name="connsiteX2" fmla="*/ 4735286 w 6074229"/>
              <a:gd name="connsiteY2" fmla="*/ 236765 h 4310743"/>
              <a:gd name="connsiteX3" fmla="*/ 5519058 w 6074229"/>
              <a:gd name="connsiteY3" fmla="*/ 824593 h 4310743"/>
              <a:gd name="connsiteX4" fmla="*/ 6017079 w 6074229"/>
              <a:gd name="connsiteY4" fmla="*/ 1575708 h 4310743"/>
              <a:gd name="connsiteX5" fmla="*/ 6074229 w 6074229"/>
              <a:gd name="connsiteY5" fmla="*/ 2204358 h 4310743"/>
              <a:gd name="connsiteX6" fmla="*/ 5910943 w 6074229"/>
              <a:gd name="connsiteY6" fmla="*/ 2751365 h 4310743"/>
              <a:gd name="connsiteX7" fmla="*/ 5568043 w 6074229"/>
              <a:gd name="connsiteY7" fmla="*/ 3371850 h 4310743"/>
              <a:gd name="connsiteX8" fmla="*/ 4914900 w 6074229"/>
              <a:gd name="connsiteY8" fmla="*/ 3910693 h 4310743"/>
              <a:gd name="connsiteX9" fmla="*/ 4433208 w 6074229"/>
              <a:gd name="connsiteY9" fmla="*/ 4237265 h 4310743"/>
              <a:gd name="connsiteX10" fmla="*/ 4155622 w 6074229"/>
              <a:gd name="connsiteY10" fmla="*/ 4310743 h 4310743"/>
              <a:gd name="connsiteX11" fmla="*/ 0 w 6074229"/>
              <a:gd name="connsiteY11" fmla="*/ 4286250 h 4310743"/>
              <a:gd name="connsiteX12" fmla="*/ 24493 w 6074229"/>
              <a:gd name="connsiteY12" fmla="*/ 0 h 4310743"/>
              <a:gd name="connsiteX0" fmla="*/ 24493 w 6074229"/>
              <a:gd name="connsiteY0" fmla="*/ 0 h 4310743"/>
              <a:gd name="connsiteX1" fmla="*/ 4041322 w 6074229"/>
              <a:gd name="connsiteY1" fmla="*/ 8165 h 4310743"/>
              <a:gd name="connsiteX2" fmla="*/ 4735286 w 6074229"/>
              <a:gd name="connsiteY2" fmla="*/ 236765 h 4310743"/>
              <a:gd name="connsiteX3" fmla="*/ 5519058 w 6074229"/>
              <a:gd name="connsiteY3" fmla="*/ 824593 h 4310743"/>
              <a:gd name="connsiteX4" fmla="*/ 6017079 w 6074229"/>
              <a:gd name="connsiteY4" fmla="*/ 1575708 h 4310743"/>
              <a:gd name="connsiteX5" fmla="*/ 6074229 w 6074229"/>
              <a:gd name="connsiteY5" fmla="*/ 2204358 h 4310743"/>
              <a:gd name="connsiteX6" fmla="*/ 5910943 w 6074229"/>
              <a:gd name="connsiteY6" fmla="*/ 2751365 h 4310743"/>
              <a:gd name="connsiteX7" fmla="*/ 5568043 w 6074229"/>
              <a:gd name="connsiteY7" fmla="*/ 3371850 h 4310743"/>
              <a:gd name="connsiteX8" fmla="*/ 4914900 w 6074229"/>
              <a:gd name="connsiteY8" fmla="*/ 3910693 h 4310743"/>
              <a:gd name="connsiteX9" fmla="*/ 4433208 w 6074229"/>
              <a:gd name="connsiteY9" fmla="*/ 4237265 h 4310743"/>
              <a:gd name="connsiteX10" fmla="*/ 4155622 w 6074229"/>
              <a:gd name="connsiteY10" fmla="*/ 4310743 h 4310743"/>
              <a:gd name="connsiteX11" fmla="*/ 0 w 6074229"/>
              <a:gd name="connsiteY11" fmla="*/ 4286250 h 4310743"/>
              <a:gd name="connsiteX12" fmla="*/ 24493 w 6074229"/>
              <a:gd name="connsiteY12" fmla="*/ 0 h 4310743"/>
              <a:gd name="connsiteX0" fmla="*/ 24493 w 6074229"/>
              <a:gd name="connsiteY0" fmla="*/ 0 h 4310743"/>
              <a:gd name="connsiteX1" fmla="*/ 4041322 w 6074229"/>
              <a:gd name="connsiteY1" fmla="*/ 8165 h 4310743"/>
              <a:gd name="connsiteX2" fmla="*/ 4735286 w 6074229"/>
              <a:gd name="connsiteY2" fmla="*/ 236765 h 4310743"/>
              <a:gd name="connsiteX3" fmla="*/ 5519058 w 6074229"/>
              <a:gd name="connsiteY3" fmla="*/ 824593 h 4310743"/>
              <a:gd name="connsiteX4" fmla="*/ 6017079 w 6074229"/>
              <a:gd name="connsiteY4" fmla="*/ 1575708 h 4310743"/>
              <a:gd name="connsiteX5" fmla="*/ 6074229 w 6074229"/>
              <a:gd name="connsiteY5" fmla="*/ 2204358 h 4310743"/>
              <a:gd name="connsiteX6" fmla="*/ 5910943 w 6074229"/>
              <a:gd name="connsiteY6" fmla="*/ 2751365 h 4310743"/>
              <a:gd name="connsiteX7" fmla="*/ 5568043 w 6074229"/>
              <a:gd name="connsiteY7" fmla="*/ 3371850 h 4310743"/>
              <a:gd name="connsiteX8" fmla="*/ 4914900 w 6074229"/>
              <a:gd name="connsiteY8" fmla="*/ 3910693 h 4310743"/>
              <a:gd name="connsiteX9" fmla="*/ 4433208 w 6074229"/>
              <a:gd name="connsiteY9" fmla="*/ 4237265 h 4310743"/>
              <a:gd name="connsiteX10" fmla="*/ 4155622 w 6074229"/>
              <a:gd name="connsiteY10" fmla="*/ 4310743 h 4310743"/>
              <a:gd name="connsiteX11" fmla="*/ 0 w 6074229"/>
              <a:gd name="connsiteY11" fmla="*/ 4286250 h 4310743"/>
              <a:gd name="connsiteX12" fmla="*/ 24493 w 6074229"/>
              <a:gd name="connsiteY12" fmla="*/ 0 h 4310743"/>
              <a:gd name="connsiteX0" fmla="*/ 24493 w 6074229"/>
              <a:gd name="connsiteY0" fmla="*/ 0 h 4310743"/>
              <a:gd name="connsiteX1" fmla="*/ 4041322 w 6074229"/>
              <a:gd name="connsiteY1" fmla="*/ 8165 h 4310743"/>
              <a:gd name="connsiteX2" fmla="*/ 4735286 w 6074229"/>
              <a:gd name="connsiteY2" fmla="*/ 236765 h 4310743"/>
              <a:gd name="connsiteX3" fmla="*/ 5519058 w 6074229"/>
              <a:gd name="connsiteY3" fmla="*/ 824593 h 4310743"/>
              <a:gd name="connsiteX4" fmla="*/ 6017079 w 6074229"/>
              <a:gd name="connsiteY4" fmla="*/ 1575708 h 4310743"/>
              <a:gd name="connsiteX5" fmla="*/ 6074229 w 6074229"/>
              <a:gd name="connsiteY5" fmla="*/ 2204358 h 4310743"/>
              <a:gd name="connsiteX6" fmla="*/ 5910943 w 6074229"/>
              <a:gd name="connsiteY6" fmla="*/ 2751365 h 4310743"/>
              <a:gd name="connsiteX7" fmla="*/ 5568043 w 6074229"/>
              <a:gd name="connsiteY7" fmla="*/ 3371850 h 4310743"/>
              <a:gd name="connsiteX8" fmla="*/ 4914900 w 6074229"/>
              <a:gd name="connsiteY8" fmla="*/ 3910693 h 4310743"/>
              <a:gd name="connsiteX9" fmla="*/ 4433208 w 6074229"/>
              <a:gd name="connsiteY9" fmla="*/ 4237265 h 4310743"/>
              <a:gd name="connsiteX10" fmla="*/ 4155622 w 6074229"/>
              <a:gd name="connsiteY10" fmla="*/ 4310743 h 4310743"/>
              <a:gd name="connsiteX11" fmla="*/ 0 w 6074229"/>
              <a:gd name="connsiteY11" fmla="*/ 4286250 h 4310743"/>
              <a:gd name="connsiteX12" fmla="*/ 24493 w 6074229"/>
              <a:gd name="connsiteY12" fmla="*/ 0 h 4310743"/>
              <a:gd name="connsiteX0" fmla="*/ 24493 w 6074229"/>
              <a:gd name="connsiteY0" fmla="*/ 0 h 4310743"/>
              <a:gd name="connsiteX1" fmla="*/ 4041322 w 6074229"/>
              <a:gd name="connsiteY1" fmla="*/ 8165 h 4310743"/>
              <a:gd name="connsiteX2" fmla="*/ 4735286 w 6074229"/>
              <a:gd name="connsiteY2" fmla="*/ 236765 h 4310743"/>
              <a:gd name="connsiteX3" fmla="*/ 5519058 w 6074229"/>
              <a:gd name="connsiteY3" fmla="*/ 824593 h 4310743"/>
              <a:gd name="connsiteX4" fmla="*/ 6017079 w 6074229"/>
              <a:gd name="connsiteY4" fmla="*/ 1575708 h 4310743"/>
              <a:gd name="connsiteX5" fmla="*/ 6074229 w 6074229"/>
              <a:gd name="connsiteY5" fmla="*/ 2204358 h 4310743"/>
              <a:gd name="connsiteX6" fmla="*/ 5910943 w 6074229"/>
              <a:gd name="connsiteY6" fmla="*/ 2751365 h 4310743"/>
              <a:gd name="connsiteX7" fmla="*/ 5568043 w 6074229"/>
              <a:gd name="connsiteY7" fmla="*/ 3371850 h 4310743"/>
              <a:gd name="connsiteX8" fmla="*/ 4914900 w 6074229"/>
              <a:gd name="connsiteY8" fmla="*/ 3910693 h 4310743"/>
              <a:gd name="connsiteX9" fmla="*/ 4433208 w 6074229"/>
              <a:gd name="connsiteY9" fmla="*/ 4237265 h 4310743"/>
              <a:gd name="connsiteX10" fmla="*/ 4155622 w 6074229"/>
              <a:gd name="connsiteY10" fmla="*/ 4310743 h 4310743"/>
              <a:gd name="connsiteX11" fmla="*/ 0 w 6074229"/>
              <a:gd name="connsiteY11" fmla="*/ 4286250 h 4310743"/>
              <a:gd name="connsiteX12" fmla="*/ 24493 w 6074229"/>
              <a:gd name="connsiteY12" fmla="*/ 0 h 4310743"/>
              <a:gd name="connsiteX0" fmla="*/ 24493 w 6074229"/>
              <a:gd name="connsiteY0" fmla="*/ 0 h 4310743"/>
              <a:gd name="connsiteX1" fmla="*/ 4041322 w 6074229"/>
              <a:gd name="connsiteY1" fmla="*/ 8165 h 4310743"/>
              <a:gd name="connsiteX2" fmla="*/ 4735286 w 6074229"/>
              <a:gd name="connsiteY2" fmla="*/ 236765 h 4310743"/>
              <a:gd name="connsiteX3" fmla="*/ 5519058 w 6074229"/>
              <a:gd name="connsiteY3" fmla="*/ 824593 h 4310743"/>
              <a:gd name="connsiteX4" fmla="*/ 6017079 w 6074229"/>
              <a:gd name="connsiteY4" fmla="*/ 1575708 h 4310743"/>
              <a:gd name="connsiteX5" fmla="*/ 6074229 w 6074229"/>
              <a:gd name="connsiteY5" fmla="*/ 2204358 h 4310743"/>
              <a:gd name="connsiteX6" fmla="*/ 5910943 w 6074229"/>
              <a:gd name="connsiteY6" fmla="*/ 2751365 h 4310743"/>
              <a:gd name="connsiteX7" fmla="*/ 5568043 w 6074229"/>
              <a:gd name="connsiteY7" fmla="*/ 3371850 h 4310743"/>
              <a:gd name="connsiteX8" fmla="*/ 4914900 w 6074229"/>
              <a:gd name="connsiteY8" fmla="*/ 3910693 h 4310743"/>
              <a:gd name="connsiteX9" fmla="*/ 4433208 w 6074229"/>
              <a:gd name="connsiteY9" fmla="*/ 4237265 h 4310743"/>
              <a:gd name="connsiteX10" fmla="*/ 4155622 w 6074229"/>
              <a:gd name="connsiteY10" fmla="*/ 4310743 h 4310743"/>
              <a:gd name="connsiteX11" fmla="*/ 0 w 6074229"/>
              <a:gd name="connsiteY11" fmla="*/ 4286250 h 4310743"/>
              <a:gd name="connsiteX12" fmla="*/ 24493 w 6074229"/>
              <a:gd name="connsiteY12" fmla="*/ 0 h 4310743"/>
              <a:gd name="connsiteX0" fmla="*/ 24493 w 6074229"/>
              <a:gd name="connsiteY0" fmla="*/ 0 h 4310743"/>
              <a:gd name="connsiteX1" fmla="*/ 4041322 w 6074229"/>
              <a:gd name="connsiteY1" fmla="*/ 8165 h 4310743"/>
              <a:gd name="connsiteX2" fmla="*/ 4735286 w 6074229"/>
              <a:gd name="connsiteY2" fmla="*/ 236765 h 4310743"/>
              <a:gd name="connsiteX3" fmla="*/ 5519058 w 6074229"/>
              <a:gd name="connsiteY3" fmla="*/ 824593 h 4310743"/>
              <a:gd name="connsiteX4" fmla="*/ 6017079 w 6074229"/>
              <a:gd name="connsiteY4" fmla="*/ 1575708 h 4310743"/>
              <a:gd name="connsiteX5" fmla="*/ 6074229 w 6074229"/>
              <a:gd name="connsiteY5" fmla="*/ 2204358 h 4310743"/>
              <a:gd name="connsiteX6" fmla="*/ 5910943 w 6074229"/>
              <a:gd name="connsiteY6" fmla="*/ 2751365 h 4310743"/>
              <a:gd name="connsiteX7" fmla="*/ 5568043 w 6074229"/>
              <a:gd name="connsiteY7" fmla="*/ 3371850 h 4310743"/>
              <a:gd name="connsiteX8" fmla="*/ 4914900 w 6074229"/>
              <a:gd name="connsiteY8" fmla="*/ 3910693 h 4310743"/>
              <a:gd name="connsiteX9" fmla="*/ 4433208 w 6074229"/>
              <a:gd name="connsiteY9" fmla="*/ 4237265 h 4310743"/>
              <a:gd name="connsiteX10" fmla="*/ 4155622 w 6074229"/>
              <a:gd name="connsiteY10" fmla="*/ 4310743 h 4310743"/>
              <a:gd name="connsiteX11" fmla="*/ 0 w 6074229"/>
              <a:gd name="connsiteY11" fmla="*/ 4286250 h 4310743"/>
              <a:gd name="connsiteX12" fmla="*/ 24493 w 6074229"/>
              <a:gd name="connsiteY12" fmla="*/ 0 h 4310743"/>
              <a:gd name="connsiteX0" fmla="*/ 24493 w 6042479"/>
              <a:gd name="connsiteY0" fmla="*/ 0 h 4310743"/>
              <a:gd name="connsiteX1" fmla="*/ 4041322 w 6042479"/>
              <a:gd name="connsiteY1" fmla="*/ 8165 h 4310743"/>
              <a:gd name="connsiteX2" fmla="*/ 4735286 w 6042479"/>
              <a:gd name="connsiteY2" fmla="*/ 236765 h 4310743"/>
              <a:gd name="connsiteX3" fmla="*/ 5519058 w 6042479"/>
              <a:gd name="connsiteY3" fmla="*/ 824593 h 4310743"/>
              <a:gd name="connsiteX4" fmla="*/ 6017079 w 6042479"/>
              <a:gd name="connsiteY4" fmla="*/ 1575708 h 4310743"/>
              <a:gd name="connsiteX5" fmla="*/ 6042479 w 6042479"/>
              <a:gd name="connsiteY5" fmla="*/ 2198371 h 4310743"/>
              <a:gd name="connsiteX6" fmla="*/ 5910943 w 6042479"/>
              <a:gd name="connsiteY6" fmla="*/ 2751365 h 4310743"/>
              <a:gd name="connsiteX7" fmla="*/ 5568043 w 6042479"/>
              <a:gd name="connsiteY7" fmla="*/ 3371850 h 4310743"/>
              <a:gd name="connsiteX8" fmla="*/ 4914900 w 6042479"/>
              <a:gd name="connsiteY8" fmla="*/ 3910693 h 4310743"/>
              <a:gd name="connsiteX9" fmla="*/ 4433208 w 6042479"/>
              <a:gd name="connsiteY9" fmla="*/ 4237265 h 4310743"/>
              <a:gd name="connsiteX10" fmla="*/ 4155622 w 6042479"/>
              <a:gd name="connsiteY10" fmla="*/ 4310743 h 4310743"/>
              <a:gd name="connsiteX11" fmla="*/ 0 w 6042479"/>
              <a:gd name="connsiteY11" fmla="*/ 4286250 h 4310743"/>
              <a:gd name="connsiteX12" fmla="*/ 24493 w 6042479"/>
              <a:gd name="connsiteY12" fmla="*/ 0 h 4310743"/>
              <a:gd name="connsiteX0" fmla="*/ 24493 w 6047154"/>
              <a:gd name="connsiteY0" fmla="*/ 0 h 4310743"/>
              <a:gd name="connsiteX1" fmla="*/ 4041322 w 6047154"/>
              <a:gd name="connsiteY1" fmla="*/ 8165 h 4310743"/>
              <a:gd name="connsiteX2" fmla="*/ 4735286 w 6047154"/>
              <a:gd name="connsiteY2" fmla="*/ 236765 h 4310743"/>
              <a:gd name="connsiteX3" fmla="*/ 5519058 w 6047154"/>
              <a:gd name="connsiteY3" fmla="*/ 824593 h 4310743"/>
              <a:gd name="connsiteX4" fmla="*/ 6017079 w 6047154"/>
              <a:gd name="connsiteY4" fmla="*/ 1575708 h 4310743"/>
              <a:gd name="connsiteX5" fmla="*/ 6042479 w 6047154"/>
              <a:gd name="connsiteY5" fmla="*/ 2198371 h 4310743"/>
              <a:gd name="connsiteX6" fmla="*/ 5910943 w 6047154"/>
              <a:gd name="connsiteY6" fmla="*/ 2751365 h 4310743"/>
              <a:gd name="connsiteX7" fmla="*/ 5568043 w 6047154"/>
              <a:gd name="connsiteY7" fmla="*/ 3371850 h 4310743"/>
              <a:gd name="connsiteX8" fmla="*/ 4914900 w 6047154"/>
              <a:gd name="connsiteY8" fmla="*/ 3910693 h 4310743"/>
              <a:gd name="connsiteX9" fmla="*/ 4433208 w 6047154"/>
              <a:gd name="connsiteY9" fmla="*/ 4237265 h 4310743"/>
              <a:gd name="connsiteX10" fmla="*/ 4155622 w 6047154"/>
              <a:gd name="connsiteY10" fmla="*/ 4310743 h 4310743"/>
              <a:gd name="connsiteX11" fmla="*/ 0 w 6047154"/>
              <a:gd name="connsiteY11" fmla="*/ 4286250 h 4310743"/>
              <a:gd name="connsiteX12" fmla="*/ 24493 w 6047154"/>
              <a:gd name="connsiteY12" fmla="*/ 0 h 4310743"/>
              <a:gd name="connsiteX0" fmla="*/ 24493 w 6047154"/>
              <a:gd name="connsiteY0" fmla="*/ 0 h 4310743"/>
              <a:gd name="connsiteX1" fmla="*/ 4041322 w 6047154"/>
              <a:gd name="connsiteY1" fmla="*/ 8165 h 4310743"/>
              <a:gd name="connsiteX2" fmla="*/ 4735286 w 6047154"/>
              <a:gd name="connsiteY2" fmla="*/ 236765 h 4310743"/>
              <a:gd name="connsiteX3" fmla="*/ 5519058 w 6047154"/>
              <a:gd name="connsiteY3" fmla="*/ 824593 h 4310743"/>
              <a:gd name="connsiteX4" fmla="*/ 6017079 w 6047154"/>
              <a:gd name="connsiteY4" fmla="*/ 1575708 h 4310743"/>
              <a:gd name="connsiteX5" fmla="*/ 6042479 w 6047154"/>
              <a:gd name="connsiteY5" fmla="*/ 2198371 h 4310743"/>
              <a:gd name="connsiteX6" fmla="*/ 5910943 w 6047154"/>
              <a:gd name="connsiteY6" fmla="*/ 2751365 h 4310743"/>
              <a:gd name="connsiteX7" fmla="*/ 5568043 w 6047154"/>
              <a:gd name="connsiteY7" fmla="*/ 3371850 h 4310743"/>
              <a:gd name="connsiteX8" fmla="*/ 4914900 w 6047154"/>
              <a:gd name="connsiteY8" fmla="*/ 3910693 h 4310743"/>
              <a:gd name="connsiteX9" fmla="*/ 4433208 w 6047154"/>
              <a:gd name="connsiteY9" fmla="*/ 4237265 h 4310743"/>
              <a:gd name="connsiteX10" fmla="*/ 4155622 w 6047154"/>
              <a:gd name="connsiteY10" fmla="*/ 4310743 h 4310743"/>
              <a:gd name="connsiteX11" fmla="*/ 0 w 6047154"/>
              <a:gd name="connsiteY11" fmla="*/ 4286250 h 4310743"/>
              <a:gd name="connsiteX12" fmla="*/ 24493 w 6047154"/>
              <a:gd name="connsiteY12" fmla="*/ 0 h 4310743"/>
              <a:gd name="connsiteX0" fmla="*/ 24493 w 6047154"/>
              <a:gd name="connsiteY0" fmla="*/ 0 h 4310743"/>
              <a:gd name="connsiteX1" fmla="*/ 4041322 w 6047154"/>
              <a:gd name="connsiteY1" fmla="*/ 8165 h 4310743"/>
              <a:gd name="connsiteX2" fmla="*/ 4735286 w 6047154"/>
              <a:gd name="connsiteY2" fmla="*/ 236765 h 4310743"/>
              <a:gd name="connsiteX3" fmla="*/ 5519058 w 6047154"/>
              <a:gd name="connsiteY3" fmla="*/ 824593 h 4310743"/>
              <a:gd name="connsiteX4" fmla="*/ 6017079 w 6047154"/>
              <a:gd name="connsiteY4" fmla="*/ 1575708 h 4310743"/>
              <a:gd name="connsiteX5" fmla="*/ 6042479 w 6047154"/>
              <a:gd name="connsiteY5" fmla="*/ 2198371 h 4310743"/>
              <a:gd name="connsiteX6" fmla="*/ 5910943 w 6047154"/>
              <a:gd name="connsiteY6" fmla="*/ 2751365 h 4310743"/>
              <a:gd name="connsiteX7" fmla="*/ 5568043 w 6047154"/>
              <a:gd name="connsiteY7" fmla="*/ 3371850 h 4310743"/>
              <a:gd name="connsiteX8" fmla="*/ 4914900 w 6047154"/>
              <a:gd name="connsiteY8" fmla="*/ 3910693 h 4310743"/>
              <a:gd name="connsiteX9" fmla="*/ 4433208 w 6047154"/>
              <a:gd name="connsiteY9" fmla="*/ 4237265 h 4310743"/>
              <a:gd name="connsiteX10" fmla="*/ 4155622 w 6047154"/>
              <a:gd name="connsiteY10" fmla="*/ 4310743 h 4310743"/>
              <a:gd name="connsiteX11" fmla="*/ 0 w 6047154"/>
              <a:gd name="connsiteY11" fmla="*/ 4286250 h 4310743"/>
              <a:gd name="connsiteX12" fmla="*/ 24493 w 6047154"/>
              <a:gd name="connsiteY12" fmla="*/ 0 h 4310743"/>
              <a:gd name="connsiteX0" fmla="*/ 24493 w 6047154"/>
              <a:gd name="connsiteY0" fmla="*/ 0 h 4310743"/>
              <a:gd name="connsiteX1" fmla="*/ 4041322 w 6047154"/>
              <a:gd name="connsiteY1" fmla="*/ 8165 h 4310743"/>
              <a:gd name="connsiteX2" fmla="*/ 4735286 w 6047154"/>
              <a:gd name="connsiteY2" fmla="*/ 236765 h 4310743"/>
              <a:gd name="connsiteX3" fmla="*/ 5519058 w 6047154"/>
              <a:gd name="connsiteY3" fmla="*/ 824593 h 4310743"/>
              <a:gd name="connsiteX4" fmla="*/ 6017079 w 6047154"/>
              <a:gd name="connsiteY4" fmla="*/ 1575708 h 4310743"/>
              <a:gd name="connsiteX5" fmla="*/ 6042479 w 6047154"/>
              <a:gd name="connsiteY5" fmla="*/ 2198371 h 4310743"/>
              <a:gd name="connsiteX6" fmla="*/ 5910943 w 6047154"/>
              <a:gd name="connsiteY6" fmla="*/ 2751365 h 4310743"/>
              <a:gd name="connsiteX7" fmla="*/ 5568043 w 6047154"/>
              <a:gd name="connsiteY7" fmla="*/ 3371850 h 4310743"/>
              <a:gd name="connsiteX8" fmla="*/ 4914900 w 6047154"/>
              <a:gd name="connsiteY8" fmla="*/ 3910693 h 4310743"/>
              <a:gd name="connsiteX9" fmla="*/ 4433208 w 6047154"/>
              <a:gd name="connsiteY9" fmla="*/ 4237265 h 4310743"/>
              <a:gd name="connsiteX10" fmla="*/ 4155622 w 6047154"/>
              <a:gd name="connsiteY10" fmla="*/ 4310743 h 4310743"/>
              <a:gd name="connsiteX11" fmla="*/ 0 w 6047154"/>
              <a:gd name="connsiteY11" fmla="*/ 4286250 h 4310743"/>
              <a:gd name="connsiteX12" fmla="*/ 24493 w 6047154"/>
              <a:gd name="connsiteY12" fmla="*/ 0 h 4310743"/>
              <a:gd name="connsiteX0" fmla="*/ 24493 w 6047154"/>
              <a:gd name="connsiteY0" fmla="*/ 0 h 4310743"/>
              <a:gd name="connsiteX1" fmla="*/ 4041322 w 6047154"/>
              <a:gd name="connsiteY1" fmla="*/ 8165 h 4310743"/>
              <a:gd name="connsiteX2" fmla="*/ 4735286 w 6047154"/>
              <a:gd name="connsiteY2" fmla="*/ 236765 h 4310743"/>
              <a:gd name="connsiteX3" fmla="*/ 5519058 w 6047154"/>
              <a:gd name="connsiteY3" fmla="*/ 824593 h 4310743"/>
              <a:gd name="connsiteX4" fmla="*/ 6017079 w 6047154"/>
              <a:gd name="connsiteY4" fmla="*/ 1575708 h 4310743"/>
              <a:gd name="connsiteX5" fmla="*/ 6042479 w 6047154"/>
              <a:gd name="connsiteY5" fmla="*/ 2198371 h 4310743"/>
              <a:gd name="connsiteX6" fmla="*/ 5910943 w 6047154"/>
              <a:gd name="connsiteY6" fmla="*/ 2751365 h 4310743"/>
              <a:gd name="connsiteX7" fmla="*/ 5568043 w 6047154"/>
              <a:gd name="connsiteY7" fmla="*/ 3371850 h 4310743"/>
              <a:gd name="connsiteX8" fmla="*/ 4914900 w 6047154"/>
              <a:gd name="connsiteY8" fmla="*/ 3910693 h 4310743"/>
              <a:gd name="connsiteX9" fmla="*/ 4433208 w 6047154"/>
              <a:gd name="connsiteY9" fmla="*/ 4237265 h 4310743"/>
              <a:gd name="connsiteX10" fmla="*/ 4155622 w 6047154"/>
              <a:gd name="connsiteY10" fmla="*/ 4310743 h 4310743"/>
              <a:gd name="connsiteX11" fmla="*/ 0 w 6047154"/>
              <a:gd name="connsiteY11" fmla="*/ 4286250 h 4310743"/>
              <a:gd name="connsiteX12" fmla="*/ 24493 w 6047154"/>
              <a:gd name="connsiteY12" fmla="*/ 0 h 4310743"/>
              <a:gd name="connsiteX0" fmla="*/ 24493 w 6047154"/>
              <a:gd name="connsiteY0" fmla="*/ 0 h 4310743"/>
              <a:gd name="connsiteX1" fmla="*/ 4041322 w 6047154"/>
              <a:gd name="connsiteY1" fmla="*/ 8165 h 4310743"/>
              <a:gd name="connsiteX2" fmla="*/ 4735286 w 6047154"/>
              <a:gd name="connsiteY2" fmla="*/ 236765 h 4310743"/>
              <a:gd name="connsiteX3" fmla="*/ 5519058 w 6047154"/>
              <a:gd name="connsiteY3" fmla="*/ 824593 h 4310743"/>
              <a:gd name="connsiteX4" fmla="*/ 6017079 w 6047154"/>
              <a:gd name="connsiteY4" fmla="*/ 1575708 h 4310743"/>
              <a:gd name="connsiteX5" fmla="*/ 6042479 w 6047154"/>
              <a:gd name="connsiteY5" fmla="*/ 2198371 h 4310743"/>
              <a:gd name="connsiteX6" fmla="*/ 5910943 w 6047154"/>
              <a:gd name="connsiteY6" fmla="*/ 2751365 h 4310743"/>
              <a:gd name="connsiteX7" fmla="*/ 5568043 w 6047154"/>
              <a:gd name="connsiteY7" fmla="*/ 3371850 h 4310743"/>
              <a:gd name="connsiteX8" fmla="*/ 4914900 w 6047154"/>
              <a:gd name="connsiteY8" fmla="*/ 3910693 h 4310743"/>
              <a:gd name="connsiteX9" fmla="*/ 4433208 w 6047154"/>
              <a:gd name="connsiteY9" fmla="*/ 4237265 h 4310743"/>
              <a:gd name="connsiteX10" fmla="*/ 4155622 w 6047154"/>
              <a:gd name="connsiteY10" fmla="*/ 4310743 h 4310743"/>
              <a:gd name="connsiteX11" fmla="*/ 0 w 6047154"/>
              <a:gd name="connsiteY11" fmla="*/ 4286250 h 4310743"/>
              <a:gd name="connsiteX12" fmla="*/ 24493 w 6047154"/>
              <a:gd name="connsiteY12" fmla="*/ 0 h 4310743"/>
              <a:gd name="connsiteX0" fmla="*/ 24493 w 6047154"/>
              <a:gd name="connsiteY0" fmla="*/ 0 h 4310743"/>
              <a:gd name="connsiteX1" fmla="*/ 4041322 w 6047154"/>
              <a:gd name="connsiteY1" fmla="*/ 8165 h 4310743"/>
              <a:gd name="connsiteX2" fmla="*/ 4735286 w 6047154"/>
              <a:gd name="connsiteY2" fmla="*/ 236765 h 4310743"/>
              <a:gd name="connsiteX3" fmla="*/ 5519058 w 6047154"/>
              <a:gd name="connsiteY3" fmla="*/ 824593 h 4310743"/>
              <a:gd name="connsiteX4" fmla="*/ 6017079 w 6047154"/>
              <a:gd name="connsiteY4" fmla="*/ 1575708 h 4310743"/>
              <a:gd name="connsiteX5" fmla="*/ 6042479 w 6047154"/>
              <a:gd name="connsiteY5" fmla="*/ 2198371 h 4310743"/>
              <a:gd name="connsiteX6" fmla="*/ 5910943 w 6047154"/>
              <a:gd name="connsiteY6" fmla="*/ 2751365 h 4310743"/>
              <a:gd name="connsiteX7" fmla="*/ 5568043 w 6047154"/>
              <a:gd name="connsiteY7" fmla="*/ 3371850 h 4310743"/>
              <a:gd name="connsiteX8" fmla="*/ 4940300 w 6047154"/>
              <a:gd name="connsiteY8" fmla="*/ 3934642 h 4310743"/>
              <a:gd name="connsiteX9" fmla="*/ 4433208 w 6047154"/>
              <a:gd name="connsiteY9" fmla="*/ 4237265 h 4310743"/>
              <a:gd name="connsiteX10" fmla="*/ 4155622 w 6047154"/>
              <a:gd name="connsiteY10" fmla="*/ 4310743 h 4310743"/>
              <a:gd name="connsiteX11" fmla="*/ 0 w 6047154"/>
              <a:gd name="connsiteY11" fmla="*/ 4286250 h 4310743"/>
              <a:gd name="connsiteX12" fmla="*/ 24493 w 6047154"/>
              <a:gd name="connsiteY12" fmla="*/ 0 h 4310743"/>
              <a:gd name="connsiteX0" fmla="*/ 24493 w 6047154"/>
              <a:gd name="connsiteY0" fmla="*/ 0 h 4310743"/>
              <a:gd name="connsiteX1" fmla="*/ 4041322 w 6047154"/>
              <a:gd name="connsiteY1" fmla="*/ 8165 h 4310743"/>
              <a:gd name="connsiteX2" fmla="*/ 4735286 w 6047154"/>
              <a:gd name="connsiteY2" fmla="*/ 236765 h 4310743"/>
              <a:gd name="connsiteX3" fmla="*/ 5519058 w 6047154"/>
              <a:gd name="connsiteY3" fmla="*/ 824593 h 4310743"/>
              <a:gd name="connsiteX4" fmla="*/ 6017079 w 6047154"/>
              <a:gd name="connsiteY4" fmla="*/ 1575708 h 4310743"/>
              <a:gd name="connsiteX5" fmla="*/ 6042479 w 6047154"/>
              <a:gd name="connsiteY5" fmla="*/ 2198371 h 4310743"/>
              <a:gd name="connsiteX6" fmla="*/ 5910943 w 6047154"/>
              <a:gd name="connsiteY6" fmla="*/ 2751365 h 4310743"/>
              <a:gd name="connsiteX7" fmla="*/ 5568043 w 6047154"/>
              <a:gd name="connsiteY7" fmla="*/ 3371850 h 4310743"/>
              <a:gd name="connsiteX8" fmla="*/ 4940300 w 6047154"/>
              <a:gd name="connsiteY8" fmla="*/ 3934642 h 4310743"/>
              <a:gd name="connsiteX9" fmla="*/ 4433208 w 6047154"/>
              <a:gd name="connsiteY9" fmla="*/ 4237265 h 4310743"/>
              <a:gd name="connsiteX10" fmla="*/ 4155622 w 6047154"/>
              <a:gd name="connsiteY10" fmla="*/ 4310743 h 4310743"/>
              <a:gd name="connsiteX11" fmla="*/ 0 w 6047154"/>
              <a:gd name="connsiteY11" fmla="*/ 4286250 h 4310743"/>
              <a:gd name="connsiteX12" fmla="*/ 24493 w 6047154"/>
              <a:gd name="connsiteY12" fmla="*/ 0 h 4310743"/>
              <a:gd name="connsiteX0" fmla="*/ 24493 w 6047154"/>
              <a:gd name="connsiteY0" fmla="*/ 0 h 4310743"/>
              <a:gd name="connsiteX1" fmla="*/ 4041322 w 6047154"/>
              <a:gd name="connsiteY1" fmla="*/ 8165 h 4310743"/>
              <a:gd name="connsiteX2" fmla="*/ 4735286 w 6047154"/>
              <a:gd name="connsiteY2" fmla="*/ 236765 h 4310743"/>
              <a:gd name="connsiteX3" fmla="*/ 5519058 w 6047154"/>
              <a:gd name="connsiteY3" fmla="*/ 824593 h 4310743"/>
              <a:gd name="connsiteX4" fmla="*/ 6017079 w 6047154"/>
              <a:gd name="connsiteY4" fmla="*/ 1575708 h 4310743"/>
              <a:gd name="connsiteX5" fmla="*/ 6042479 w 6047154"/>
              <a:gd name="connsiteY5" fmla="*/ 2198371 h 4310743"/>
              <a:gd name="connsiteX6" fmla="*/ 5910943 w 6047154"/>
              <a:gd name="connsiteY6" fmla="*/ 2751365 h 4310743"/>
              <a:gd name="connsiteX7" fmla="*/ 5568043 w 6047154"/>
              <a:gd name="connsiteY7" fmla="*/ 3371850 h 4310743"/>
              <a:gd name="connsiteX8" fmla="*/ 4940300 w 6047154"/>
              <a:gd name="connsiteY8" fmla="*/ 3934642 h 4310743"/>
              <a:gd name="connsiteX9" fmla="*/ 4433208 w 6047154"/>
              <a:gd name="connsiteY9" fmla="*/ 4237265 h 4310743"/>
              <a:gd name="connsiteX10" fmla="*/ 4155622 w 6047154"/>
              <a:gd name="connsiteY10" fmla="*/ 4310743 h 4310743"/>
              <a:gd name="connsiteX11" fmla="*/ 0 w 6047154"/>
              <a:gd name="connsiteY11" fmla="*/ 4286250 h 4310743"/>
              <a:gd name="connsiteX12" fmla="*/ 24493 w 6047154"/>
              <a:gd name="connsiteY12" fmla="*/ 0 h 4310743"/>
              <a:gd name="connsiteX0" fmla="*/ 24493 w 6047154"/>
              <a:gd name="connsiteY0" fmla="*/ 0 h 4310743"/>
              <a:gd name="connsiteX1" fmla="*/ 4041322 w 6047154"/>
              <a:gd name="connsiteY1" fmla="*/ 8165 h 4310743"/>
              <a:gd name="connsiteX2" fmla="*/ 4735286 w 6047154"/>
              <a:gd name="connsiteY2" fmla="*/ 236765 h 4310743"/>
              <a:gd name="connsiteX3" fmla="*/ 5519058 w 6047154"/>
              <a:gd name="connsiteY3" fmla="*/ 824593 h 4310743"/>
              <a:gd name="connsiteX4" fmla="*/ 6017079 w 6047154"/>
              <a:gd name="connsiteY4" fmla="*/ 1575708 h 4310743"/>
              <a:gd name="connsiteX5" fmla="*/ 6042479 w 6047154"/>
              <a:gd name="connsiteY5" fmla="*/ 2198371 h 4310743"/>
              <a:gd name="connsiteX6" fmla="*/ 5910943 w 6047154"/>
              <a:gd name="connsiteY6" fmla="*/ 2751365 h 4310743"/>
              <a:gd name="connsiteX7" fmla="*/ 5568043 w 6047154"/>
              <a:gd name="connsiteY7" fmla="*/ 3371850 h 4310743"/>
              <a:gd name="connsiteX8" fmla="*/ 4940300 w 6047154"/>
              <a:gd name="connsiteY8" fmla="*/ 3934642 h 4310743"/>
              <a:gd name="connsiteX9" fmla="*/ 4433208 w 6047154"/>
              <a:gd name="connsiteY9" fmla="*/ 4237265 h 4310743"/>
              <a:gd name="connsiteX10" fmla="*/ 4155622 w 6047154"/>
              <a:gd name="connsiteY10" fmla="*/ 4310743 h 4310743"/>
              <a:gd name="connsiteX11" fmla="*/ 0 w 6047154"/>
              <a:gd name="connsiteY11" fmla="*/ 4286250 h 4310743"/>
              <a:gd name="connsiteX12" fmla="*/ 24493 w 6047154"/>
              <a:gd name="connsiteY12" fmla="*/ 0 h 4310743"/>
              <a:gd name="connsiteX0" fmla="*/ 24493 w 6047154"/>
              <a:gd name="connsiteY0" fmla="*/ 0 h 4310743"/>
              <a:gd name="connsiteX1" fmla="*/ 4041322 w 6047154"/>
              <a:gd name="connsiteY1" fmla="*/ 8165 h 4310743"/>
              <a:gd name="connsiteX2" fmla="*/ 4735286 w 6047154"/>
              <a:gd name="connsiteY2" fmla="*/ 236765 h 4310743"/>
              <a:gd name="connsiteX3" fmla="*/ 5519058 w 6047154"/>
              <a:gd name="connsiteY3" fmla="*/ 824593 h 4310743"/>
              <a:gd name="connsiteX4" fmla="*/ 6017079 w 6047154"/>
              <a:gd name="connsiteY4" fmla="*/ 1575708 h 4310743"/>
              <a:gd name="connsiteX5" fmla="*/ 6042479 w 6047154"/>
              <a:gd name="connsiteY5" fmla="*/ 2198371 h 4310743"/>
              <a:gd name="connsiteX6" fmla="*/ 5910943 w 6047154"/>
              <a:gd name="connsiteY6" fmla="*/ 2751365 h 4310743"/>
              <a:gd name="connsiteX7" fmla="*/ 5568043 w 6047154"/>
              <a:gd name="connsiteY7" fmla="*/ 3371850 h 4310743"/>
              <a:gd name="connsiteX8" fmla="*/ 4940300 w 6047154"/>
              <a:gd name="connsiteY8" fmla="*/ 3934642 h 4310743"/>
              <a:gd name="connsiteX9" fmla="*/ 4433208 w 6047154"/>
              <a:gd name="connsiteY9" fmla="*/ 4237265 h 4310743"/>
              <a:gd name="connsiteX10" fmla="*/ 4155622 w 6047154"/>
              <a:gd name="connsiteY10" fmla="*/ 4310743 h 4310743"/>
              <a:gd name="connsiteX11" fmla="*/ 0 w 6047154"/>
              <a:gd name="connsiteY11" fmla="*/ 4286250 h 4310743"/>
              <a:gd name="connsiteX12" fmla="*/ 24493 w 6047154"/>
              <a:gd name="connsiteY12" fmla="*/ 0 h 4310743"/>
              <a:gd name="connsiteX0" fmla="*/ 24493 w 6056276"/>
              <a:gd name="connsiteY0" fmla="*/ 0 h 4310743"/>
              <a:gd name="connsiteX1" fmla="*/ 4041322 w 6056276"/>
              <a:gd name="connsiteY1" fmla="*/ 8165 h 4310743"/>
              <a:gd name="connsiteX2" fmla="*/ 4735286 w 6056276"/>
              <a:gd name="connsiteY2" fmla="*/ 236765 h 4310743"/>
              <a:gd name="connsiteX3" fmla="*/ 5519058 w 6056276"/>
              <a:gd name="connsiteY3" fmla="*/ 824593 h 4310743"/>
              <a:gd name="connsiteX4" fmla="*/ 6017079 w 6056276"/>
              <a:gd name="connsiteY4" fmla="*/ 1575708 h 4310743"/>
              <a:gd name="connsiteX5" fmla="*/ 6042479 w 6056276"/>
              <a:gd name="connsiteY5" fmla="*/ 2198371 h 4310743"/>
              <a:gd name="connsiteX6" fmla="*/ 5910943 w 6056276"/>
              <a:gd name="connsiteY6" fmla="*/ 2751365 h 4310743"/>
              <a:gd name="connsiteX7" fmla="*/ 5568043 w 6056276"/>
              <a:gd name="connsiteY7" fmla="*/ 3371850 h 4310743"/>
              <a:gd name="connsiteX8" fmla="*/ 4940300 w 6056276"/>
              <a:gd name="connsiteY8" fmla="*/ 3934642 h 4310743"/>
              <a:gd name="connsiteX9" fmla="*/ 4433208 w 6056276"/>
              <a:gd name="connsiteY9" fmla="*/ 4237265 h 4310743"/>
              <a:gd name="connsiteX10" fmla="*/ 4155622 w 6056276"/>
              <a:gd name="connsiteY10" fmla="*/ 4310743 h 4310743"/>
              <a:gd name="connsiteX11" fmla="*/ 0 w 6056276"/>
              <a:gd name="connsiteY11" fmla="*/ 4286250 h 4310743"/>
              <a:gd name="connsiteX12" fmla="*/ 24493 w 6056276"/>
              <a:gd name="connsiteY12" fmla="*/ 0 h 4310743"/>
              <a:gd name="connsiteX0" fmla="*/ 24493 w 6056276"/>
              <a:gd name="connsiteY0" fmla="*/ 0 h 4310743"/>
              <a:gd name="connsiteX1" fmla="*/ 4041322 w 6056276"/>
              <a:gd name="connsiteY1" fmla="*/ 8165 h 4310743"/>
              <a:gd name="connsiteX2" fmla="*/ 4735286 w 6056276"/>
              <a:gd name="connsiteY2" fmla="*/ 236765 h 4310743"/>
              <a:gd name="connsiteX3" fmla="*/ 5519058 w 6056276"/>
              <a:gd name="connsiteY3" fmla="*/ 824593 h 4310743"/>
              <a:gd name="connsiteX4" fmla="*/ 6017079 w 6056276"/>
              <a:gd name="connsiteY4" fmla="*/ 1575708 h 4310743"/>
              <a:gd name="connsiteX5" fmla="*/ 6042479 w 6056276"/>
              <a:gd name="connsiteY5" fmla="*/ 2198371 h 4310743"/>
              <a:gd name="connsiteX6" fmla="*/ 5910943 w 6056276"/>
              <a:gd name="connsiteY6" fmla="*/ 2751365 h 4310743"/>
              <a:gd name="connsiteX7" fmla="*/ 5568043 w 6056276"/>
              <a:gd name="connsiteY7" fmla="*/ 3371850 h 4310743"/>
              <a:gd name="connsiteX8" fmla="*/ 4940300 w 6056276"/>
              <a:gd name="connsiteY8" fmla="*/ 3934642 h 4310743"/>
              <a:gd name="connsiteX9" fmla="*/ 4433208 w 6056276"/>
              <a:gd name="connsiteY9" fmla="*/ 4237265 h 4310743"/>
              <a:gd name="connsiteX10" fmla="*/ 4155622 w 6056276"/>
              <a:gd name="connsiteY10" fmla="*/ 4310743 h 4310743"/>
              <a:gd name="connsiteX11" fmla="*/ 0 w 6056276"/>
              <a:gd name="connsiteY11" fmla="*/ 4286250 h 4310743"/>
              <a:gd name="connsiteX12" fmla="*/ 24493 w 6056276"/>
              <a:gd name="connsiteY12" fmla="*/ 0 h 4310743"/>
              <a:gd name="connsiteX0" fmla="*/ 24493 w 6056276"/>
              <a:gd name="connsiteY0" fmla="*/ 0 h 4310743"/>
              <a:gd name="connsiteX1" fmla="*/ 4041322 w 6056276"/>
              <a:gd name="connsiteY1" fmla="*/ 8165 h 4310743"/>
              <a:gd name="connsiteX2" fmla="*/ 4735286 w 6056276"/>
              <a:gd name="connsiteY2" fmla="*/ 236765 h 4310743"/>
              <a:gd name="connsiteX3" fmla="*/ 5519058 w 6056276"/>
              <a:gd name="connsiteY3" fmla="*/ 824593 h 4310743"/>
              <a:gd name="connsiteX4" fmla="*/ 6017079 w 6056276"/>
              <a:gd name="connsiteY4" fmla="*/ 1575708 h 4310743"/>
              <a:gd name="connsiteX5" fmla="*/ 6042479 w 6056276"/>
              <a:gd name="connsiteY5" fmla="*/ 2198371 h 4310743"/>
              <a:gd name="connsiteX6" fmla="*/ 5910943 w 6056276"/>
              <a:gd name="connsiteY6" fmla="*/ 2751365 h 4310743"/>
              <a:gd name="connsiteX7" fmla="*/ 5568043 w 6056276"/>
              <a:gd name="connsiteY7" fmla="*/ 3371850 h 4310743"/>
              <a:gd name="connsiteX8" fmla="*/ 4940300 w 6056276"/>
              <a:gd name="connsiteY8" fmla="*/ 3934642 h 4310743"/>
              <a:gd name="connsiteX9" fmla="*/ 4433208 w 6056276"/>
              <a:gd name="connsiteY9" fmla="*/ 4237265 h 4310743"/>
              <a:gd name="connsiteX10" fmla="*/ 4155622 w 6056276"/>
              <a:gd name="connsiteY10" fmla="*/ 4310743 h 4310743"/>
              <a:gd name="connsiteX11" fmla="*/ 0 w 6056276"/>
              <a:gd name="connsiteY11" fmla="*/ 4286250 h 4310743"/>
              <a:gd name="connsiteX12" fmla="*/ 24493 w 6056276"/>
              <a:gd name="connsiteY12" fmla="*/ 0 h 4310743"/>
              <a:gd name="connsiteX0" fmla="*/ 24493 w 6056276"/>
              <a:gd name="connsiteY0" fmla="*/ 0 h 4310743"/>
              <a:gd name="connsiteX1" fmla="*/ 4041322 w 6056276"/>
              <a:gd name="connsiteY1" fmla="*/ 8165 h 4310743"/>
              <a:gd name="connsiteX2" fmla="*/ 4735286 w 6056276"/>
              <a:gd name="connsiteY2" fmla="*/ 236765 h 4310743"/>
              <a:gd name="connsiteX3" fmla="*/ 5519058 w 6056276"/>
              <a:gd name="connsiteY3" fmla="*/ 824593 h 4310743"/>
              <a:gd name="connsiteX4" fmla="*/ 6017079 w 6056276"/>
              <a:gd name="connsiteY4" fmla="*/ 1575708 h 4310743"/>
              <a:gd name="connsiteX5" fmla="*/ 6042479 w 6056276"/>
              <a:gd name="connsiteY5" fmla="*/ 2198371 h 4310743"/>
              <a:gd name="connsiteX6" fmla="*/ 5910943 w 6056276"/>
              <a:gd name="connsiteY6" fmla="*/ 2751365 h 4310743"/>
              <a:gd name="connsiteX7" fmla="*/ 5568043 w 6056276"/>
              <a:gd name="connsiteY7" fmla="*/ 3371850 h 4310743"/>
              <a:gd name="connsiteX8" fmla="*/ 4940300 w 6056276"/>
              <a:gd name="connsiteY8" fmla="*/ 3934642 h 4310743"/>
              <a:gd name="connsiteX9" fmla="*/ 4433208 w 6056276"/>
              <a:gd name="connsiteY9" fmla="*/ 4237265 h 4310743"/>
              <a:gd name="connsiteX10" fmla="*/ 4155622 w 6056276"/>
              <a:gd name="connsiteY10" fmla="*/ 4310743 h 4310743"/>
              <a:gd name="connsiteX11" fmla="*/ 0 w 6056276"/>
              <a:gd name="connsiteY11" fmla="*/ 4286250 h 4310743"/>
              <a:gd name="connsiteX12" fmla="*/ 24493 w 6056276"/>
              <a:gd name="connsiteY12" fmla="*/ 0 h 4310743"/>
              <a:gd name="connsiteX0" fmla="*/ 24493 w 6056276"/>
              <a:gd name="connsiteY0" fmla="*/ 0 h 4310743"/>
              <a:gd name="connsiteX1" fmla="*/ 4041322 w 6056276"/>
              <a:gd name="connsiteY1" fmla="*/ 8165 h 4310743"/>
              <a:gd name="connsiteX2" fmla="*/ 4735286 w 6056276"/>
              <a:gd name="connsiteY2" fmla="*/ 236765 h 4310743"/>
              <a:gd name="connsiteX3" fmla="*/ 5519058 w 6056276"/>
              <a:gd name="connsiteY3" fmla="*/ 824593 h 4310743"/>
              <a:gd name="connsiteX4" fmla="*/ 6017079 w 6056276"/>
              <a:gd name="connsiteY4" fmla="*/ 1575708 h 4310743"/>
              <a:gd name="connsiteX5" fmla="*/ 6042479 w 6056276"/>
              <a:gd name="connsiteY5" fmla="*/ 2198371 h 4310743"/>
              <a:gd name="connsiteX6" fmla="*/ 5910943 w 6056276"/>
              <a:gd name="connsiteY6" fmla="*/ 2751365 h 4310743"/>
              <a:gd name="connsiteX7" fmla="*/ 5568043 w 6056276"/>
              <a:gd name="connsiteY7" fmla="*/ 3371850 h 4310743"/>
              <a:gd name="connsiteX8" fmla="*/ 4940300 w 6056276"/>
              <a:gd name="connsiteY8" fmla="*/ 3934642 h 4310743"/>
              <a:gd name="connsiteX9" fmla="*/ 4433208 w 6056276"/>
              <a:gd name="connsiteY9" fmla="*/ 4237265 h 4310743"/>
              <a:gd name="connsiteX10" fmla="*/ 4155622 w 6056276"/>
              <a:gd name="connsiteY10" fmla="*/ 4310743 h 4310743"/>
              <a:gd name="connsiteX11" fmla="*/ 0 w 6056276"/>
              <a:gd name="connsiteY11" fmla="*/ 4286250 h 4310743"/>
              <a:gd name="connsiteX12" fmla="*/ 24493 w 6056276"/>
              <a:gd name="connsiteY12" fmla="*/ 0 h 4310743"/>
              <a:gd name="connsiteX0" fmla="*/ 24493 w 6056276"/>
              <a:gd name="connsiteY0" fmla="*/ 0 h 4310743"/>
              <a:gd name="connsiteX1" fmla="*/ 4041322 w 6056276"/>
              <a:gd name="connsiteY1" fmla="*/ 8165 h 4310743"/>
              <a:gd name="connsiteX2" fmla="*/ 4735286 w 6056276"/>
              <a:gd name="connsiteY2" fmla="*/ 236765 h 4310743"/>
              <a:gd name="connsiteX3" fmla="*/ 5519058 w 6056276"/>
              <a:gd name="connsiteY3" fmla="*/ 824593 h 4310743"/>
              <a:gd name="connsiteX4" fmla="*/ 6017079 w 6056276"/>
              <a:gd name="connsiteY4" fmla="*/ 1575708 h 4310743"/>
              <a:gd name="connsiteX5" fmla="*/ 6042479 w 6056276"/>
              <a:gd name="connsiteY5" fmla="*/ 2198371 h 4310743"/>
              <a:gd name="connsiteX6" fmla="*/ 5910943 w 6056276"/>
              <a:gd name="connsiteY6" fmla="*/ 2751365 h 4310743"/>
              <a:gd name="connsiteX7" fmla="*/ 5568043 w 6056276"/>
              <a:gd name="connsiteY7" fmla="*/ 3371850 h 4310743"/>
              <a:gd name="connsiteX8" fmla="*/ 4940300 w 6056276"/>
              <a:gd name="connsiteY8" fmla="*/ 3934642 h 4310743"/>
              <a:gd name="connsiteX9" fmla="*/ 4433208 w 6056276"/>
              <a:gd name="connsiteY9" fmla="*/ 4237265 h 4310743"/>
              <a:gd name="connsiteX10" fmla="*/ 4155622 w 6056276"/>
              <a:gd name="connsiteY10" fmla="*/ 4310743 h 4310743"/>
              <a:gd name="connsiteX11" fmla="*/ 0 w 6056276"/>
              <a:gd name="connsiteY11" fmla="*/ 4286250 h 4310743"/>
              <a:gd name="connsiteX12" fmla="*/ 24493 w 6056276"/>
              <a:gd name="connsiteY12" fmla="*/ 0 h 4310743"/>
              <a:gd name="connsiteX0" fmla="*/ 24493 w 6056276"/>
              <a:gd name="connsiteY0" fmla="*/ 0 h 4310743"/>
              <a:gd name="connsiteX1" fmla="*/ 4041322 w 6056276"/>
              <a:gd name="connsiteY1" fmla="*/ 8165 h 4310743"/>
              <a:gd name="connsiteX2" fmla="*/ 4735286 w 6056276"/>
              <a:gd name="connsiteY2" fmla="*/ 236765 h 4310743"/>
              <a:gd name="connsiteX3" fmla="*/ 5519058 w 6056276"/>
              <a:gd name="connsiteY3" fmla="*/ 824593 h 4310743"/>
              <a:gd name="connsiteX4" fmla="*/ 6017079 w 6056276"/>
              <a:gd name="connsiteY4" fmla="*/ 1575708 h 4310743"/>
              <a:gd name="connsiteX5" fmla="*/ 6042479 w 6056276"/>
              <a:gd name="connsiteY5" fmla="*/ 2198371 h 4310743"/>
              <a:gd name="connsiteX6" fmla="*/ 5910943 w 6056276"/>
              <a:gd name="connsiteY6" fmla="*/ 2751365 h 4310743"/>
              <a:gd name="connsiteX7" fmla="*/ 5568043 w 6056276"/>
              <a:gd name="connsiteY7" fmla="*/ 3371850 h 4310743"/>
              <a:gd name="connsiteX8" fmla="*/ 4940300 w 6056276"/>
              <a:gd name="connsiteY8" fmla="*/ 3934642 h 4310743"/>
              <a:gd name="connsiteX9" fmla="*/ 4433208 w 6056276"/>
              <a:gd name="connsiteY9" fmla="*/ 4237265 h 4310743"/>
              <a:gd name="connsiteX10" fmla="*/ 4155622 w 6056276"/>
              <a:gd name="connsiteY10" fmla="*/ 4310743 h 4310743"/>
              <a:gd name="connsiteX11" fmla="*/ 0 w 6056276"/>
              <a:gd name="connsiteY11" fmla="*/ 4286250 h 4310743"/>
              <a:gd name="connsiteX12" fmla="*/ 24493 w 6056276"/>
              <a:gd name="connsiteY12" fmla="*/ 0 h 4310743"/>
              <a:gd name="connsiteX0" fmla="*/ 24493 w 6056276"/>
              <a:gd name="connsiteY0" fmla="*/ 0 h 4310743"/>
              <a:gd name="connsiteX1" fmla="*/ 4041322 w 6056276"/>
              <a:gd name="connsiteY1" fmla="*/ 8165 h 4310743"/>
              <a:gd name="connsiteX2" fmla="*/ 4735286 w 6056276"/>
              <a:gd name="connsiteY2" fmla="*/ 236765 h 4310743"/>
              <a:gd name="connsiteX3" fmla="*/ 5519058 w 6056276"/>
              <a:gd name="connsiteY3" fmla="*/ 824593 h 4310743"/>
              <a:gd name="connsiteX4" fmla="*/ 6017079 w 6056276"/>
              <a:gd name="connsiteY4" fmla="*/ 1575708 h 4310743"/>
              <a:gd name="connsiteX5" fmla="*/ 6042479 w 6056276"/>
              <a:gd name="connsiteY5" fmla="*/ 2198371 h 4310743"/>
              <a:gd name="connsiteX6" fmla="*/ 5910943 w 6056276"/>
              <a:gd name="connsiteY6" fmla="*/ 2751365 h 4310743"/>
              <a:gd name="connsiteX7" fmla="*/ 5568043 w 6056276"/>
              <a:gd name="connsiteY7" fmla="*/ 3371850 h 4310743"/>
              <a:gd name="connsiteX8" fmla="*/ 4940300 w 6056276"/>
              <a:gd name="connsiteY8" fmla="*/ 3934642 h 4310743"/>
              <a:gd name="connsiteX9" fmla="*/ 4433208 w 6056276"/>
              <a:gd name="connsiteY9" fmla="*/ 4237265 h 4310743"/>
              <a:gd name="connsiteX10" fmla="*/ 4155622 w 6056276"/>
              <a:gd name="connsiteY10" fmla="*/ 4310743 h 4310743"/>
              <a:gd name="connsiteX11" fmla="*/ 0 w 6056276"/>
              <a:gd name="connsiteY11" fmla="*/ 4286250 h 4310743"/>
              <a:gd name="connsiteX12" fmla="*/ 24493 w 6056276"/>
              <a:gd name="connsiteY12" fmla="*/ 0 h 4310743"/>
              <a:gd name="connsiteX0" fmla="*/ 24493 w 6056276"/>
              <a:gd name="connsiteY0" fmla="*/ 0 h 4310743"/>
              <a:gd name="connsiteX1" fmla="*/ 4041322 w 6056276"/>
              <a:gd name="connsiteY1" fmla="*/ 8165 h 4310743"/>
              <a:gd name="connsiteX2" fmla="*/ 4735286 w 6056276"/>
              <a:gd name="connsiteY2" fmla="*/ 236765 h 4310743"/>
              <a:gd name="connsiteX3" fmla="*/ 5519058 w 6056276"/>
              <a:gd name="connsiteY3" fmla="*/ 824593 h 4310743"/>
              <a:gd name="connsiteX4" fmla="*/ 6017079 w 6056276"/>
              <a:gd name="connsiteY4" fmla="*/ 1575708 h 4310743"/>
              <a:gd name="connsiteX5" fmla="*/ 6042479 w 6056276"/>
              <a:gd name="connsiteY5" fmla="*/ 2198371 h 4310743"/>
              <a:gd name="connsiteX6" fmla="*/ 5910943 w 6056276"/>
              <a:gd name="connsiteY6" fmla="*/ 2751365 h 4310743"/>
              <a:gd name="connsiteX7" fmla="*/ 5568043 w 6056276"/>
              <a:gd name="connsiteY7" fmla="*/ 3371850 h 4310743"/>
              <a:gd name="connsiteX8" fmla="*/ 5312228 w 6056276"/>
              <a:gd name="connsiteY8" fmla="*/ 3685515 h 4310743"/>
              <a:gd name="connsiteX9" fmla="*/ 4940300 w 6056276"/>
              <a:gd name="connsiteY9" fmla="*/ 3934642 h 4310743"/>
              <a:gd name="connsiteX10" fmla="*/ 4433208 w 6056276"/>
              <a:gd name="connsiteY10" fmla="*/ 4237265 h 4310743"/>
              <a:gd name="connsiteX11" fmla="*/ 4155622 w 6056276"/>
              <a:gd name="connsiteY11" fmla="*/ 4310743 h 4310743"/>
              <a:gd name="connsiteX12" fmla="*/ 0 w 6056276"/>
              <a:gd name="connsiteY12" fmla="*/ 4286250 h 4310743"/>
              <a:gd name="connsiteX13" fmla="*/ 24493 w 6056276"/>
              <a:gd name="connsiteY13" fmla="*/ 0 h 4310743"/>
              <a:gd name="connsiteX0" fmla="*/ 24493 w 6056276"/>
              <a:gd name="connsiteY0" fmla="*/ 0 h 4310743"/>
              <a:gd name="connsiteX1" fmla="*/ 4041322 w 6056276"/>
              <a:gd name="connsiteY1" fmla="*/ 8165 h 4310743"/>
              <a:gd name="connsiteX2" fmla="*/ 4735286 w 6056276"/>
              <a:gd name="connsiteY2" fmla="*/ 236765 h 4310743"/>
              <a:gd name="connsiteX3" fmla="*/ 5519058 w 6056276"/>
              <a:gd name="connsiteY3" fmla="*/ 824593 h 4310743"/>
              <a:gd name="connsiteX4" fmla="*/ 6017079 w 6056276"/>
              <a:gd name="connsiteY4" fmla="*/ 1575708 h 4310743"/>
              <a:gd name="connsiteX5" fmla="*/ 6042479 w 6056276"/>
              <a:gd name="connsiteY5" fmla="*/ 2198371 h 4310743"/>
              <a:gd name="connsiteX6" fmla="*/ 5910943 w 6056276"/>
              <a:gd name="connsiteY6" fmla="*/ 2751365 h 4310743"/>
              <a:gd name="connsiteX7" fmla="*/ 5568043 w 6056276"/>
              <a:gd name="connsiteY7" fmla="*/ 3371850 h 4310743"/>
              <a:gd name="connsiteX8" fmla="*/ 5299528 w 6056276"/>
              <a:gd name="connsiteY8" fmla="*/ 3661566 h 4310743"/>
              <a:gd name="connsiteX9" fmla="*/ 4940300 w 6056276"/>
              <a:gd name="connsiteY9" fmla="*/ 3934642 h 4310743"/>
              <a:gd name="connsiteX10" fmla="*/ 4433208 w 6056276"/>
              <a:gd name="connsiteY10" fmla="*/ 4237265 h 4310743"/>
              <a:gd name="connsiteX11" fmla="*/ 4155622 w 6056276"/>
              <a:gd name="connsiteY11" fmla="*/ 4310743 h 4310743"/>
              <a:gd name="connsiteX12" fmla="*/ 0 w 6056276"/>
              <a:gd name="connsiteY12" fmla="*/ 4286250 h 4310743"/>
              <a:gd name="connsiteX13" fmla="*/ 24493 w 6056276"/>
              <a:gd name="connsiteY13" fmla="*/ 0 h 4310743"/>
              <a:gd name="connsiteX0" fmla="*/ 24493 w 6103164"/>
              <a:gd name="connsiteY0" fmla="*/ 0 h 4310743"/>
              <a:gd name="connsiteX1" fmla="*/ 4041322 w 6103164"/>
              <a:gd name="connsiteY1" fmla="*/ 8165 h 4310743"/>
              <a:gd name="connsiteX2" fmla="*/ 4735286 w 6103164"/>
              <a:gd name="connsiteY2" fmla="*/ 236765 h 4310743"/>
              <a:gd name="connsiteX3" fmla="*/ 5519058 w 6103164"/>
              <a:gd name="connsiteY3" fmla="*/ 824593 h 4310743"/>
              <a:gd name="connsiteX4" fmla="*/ 6017079 w 6103164"/>
              <a:gd name="connsiteY4" fmla="*/ 1575708 h 4310743"/>
              <a:gd name="connsiteX5" fmla="*/ 6099629 w 6103164"/>
              <a:gd name="connsiteY5" fmla="*/ 2198371 h 4310743"/>
              <a:gd name="connsiteX6" fmla="*/ 5910943 w 6103164"/>
              <a:gd name="connsiteY6" fmla="*/ 2751365 h 4310743"/>
              <a:gd name="connsiteX7" fmla="*/ 5568043 w 6103164"/>
              <a:gd name="connsiteY7" fmla="*/ 3371850 h 4310743"/>
              <a:gd name="connsiteX8" fmla="*/ 5299528 w 6103164"/>
              <a:gd name="connsiteY8" fmla="*/ 3661566 h 4310743"/>
              <a:gd name="connsiteX9" fmla="*/ 4940300 w 6103164"/>
              <a:gd name="connsiteY9" fmla="*/ 3934642 h 4310743"/>
              <a:gd name="connsiteX10" fmla="*/ 4433208 w 6103164"/>
              <a:gd name="connsiteY10" fmla="*/ 4237265 h 4310743"/>
              <a:gd name="connsiteX11" fmla="*/ 4155622 w 6103164"/>
              <a:gd name="connsiteY11" fmla="*/ 4310743 h 4310743"/>
              <a:gd name="connsiteX12" fmla="*/ 0 w 6103164"/>
              <a:gd name="connsiteY12" fmla="*/ 4286250 h 4310743"/>
              <a:gd name="connsiteX13" fmla="*/ 24493 w 6103164"/>
              <a:gd name="connsiteY13" fmla="*/ 0 h 4310743"/>
              <a:gd name="connsiteX0" fmla="*/ 24493 w 6101979"/>
              <a:gd name="connsiteY0" fmla="*/ 0 h 4310743"/>
              <a:gd name="connsiteX1" fmla="*/ 4041322 w 6101979"/>
              <a:gd name="connsiteY1" fmla="*/ 8165 h 4310743"/>
              <a:gd name="connsiteX2" fmla="*/ 4735286 w 6101979"/>
              <a:gd name="connsiteY2" fmla="*/ 236765 h 4310743"/>
              <a:gd name="connsiteX3" fmla="*/ 5519058 w 6101979"/>
              <a:gd name="connsiteY3" fmla="*/ 824593 h 4310743"/>
              <a:gd name="connsiteX4" fmla="*/ 5985329 w 6101979"/>
              <a:gd name="connsiteY4" fmla="*/ 1587682 h 4310743"/>
              <a:gd name="connsiteX5" fmla="*/ 6099629 w 6101979"/>
              <a:gd name="connsiteY5" fmla="*/ 2198371 h 4310743"/>
              <a:gd name="connsiteX6" fmla="*/ 5910943 w 6101979"/>
              <a:gd name="connsiteY6" fmla="*/ 2751365 h 4310743"/>
              <a:gd name="connsiteX7" fmla="*/ 5568043 w 6101979"/>
              <a:gd name="connsiteY7" fmla="*/ 3371850 h 4310743"/>
              <a:gd name="connsiteX8" fmla="*/ 5299528 w 6101979"/>
              <a:gd name="connsiteY8" fmla="*/ 3661566 h 4310743"/>
              <a:gd name="connsiteX9" fmla="*/ 4940300 w 6101979"/>
              <a:gd name="connsiteY9" fmla="*/ 3934642 h 4310743"/>
              <a:gd name="connsiteX10" fmla="*/ 4433208 w 6101979"/>
              <a:gd name="connsiteY10" fmla="*/ 4237265 h 4310743"/>
              <a:gd name="connsiteX11" fmla="*/ 4155622 w 6101979"/>
              <a:gd name="connsiteY11" fmla="*/ 4310743 h 4310743"/>
              <a:gd name="connsiteX12" fmla="*/ 0 w 6101979"/>
              <a:gd name="connsiteY12" fmla="*/ 4286250 h 4310743"/>
              <a:gd name="connsiteX13" fmla="*/ 24493 w 6101979"/>
              <a:gd name="connsiteY13" fmla="*/ 0 h 4310743"/>
              <a:gd name="connsiteX0" fmla="*/ 24493 w 6101979"/>
              <a:gd name="connsiteY0" fmla="*/ 0 h 4310743"/>
              <a:gd name="connsiteX1" fmla="*/ 4041322 w 6101979"/>
              <a:gd name="connsiteY1" fmla="*/ 8165 h 4310743"/>
              <a:gd name="connsiteX2" fmla="*/ 4735286 w 6101979"/>
              <a:gd name="connsiteY2" fmla="*/ 236765 h 4310743"/>
              <a:gd name="connsiteX3" fmla="*/ 5519058 w 6101979"/>
              <a:gd name="connsiteY3" fmla="*/ 824593 h 4310743"/>
              <a:gd name="connsiteX4" fmla="*/ 5769429 w 6101979"/>
              <a:gd name="connsiteY4" fmla="*/ 1182889 h 4310743"/>
              <a:gd name="connsiteX5" fmla="*/ 5985329 w 6101979"/>
              <a:gd name="connsiteY5" fmla="*/ 1587682 h 4310743"/>
              <a:gd name="connsiteX6" fmla="*/ 6099629 w 6101979"/>
              <a:gd name="connsiteY6" fmla="*/ 2198371 h 4310743"/>
              <a:gd name="connsiteX7" fmla="*/ 5910943 w 6101979"/>
              <a:gd name="connsiteY7" fmla="*/ 2751365 h 4310743"/>
              <a:gd name="connsiteX8" fmla="*/ 5568043 w 6101979"/>
              <a:gd name="connsiteY8" fmla="*/ 3371850 h 4310743"/>
              <a:gd name="connsiteX9" fmla="*/ 5299528 w 6101979"/>
              <a:gd name="connsiteY9" fmla="*/ 3661566 h 4310743"/>
              <a:gd name="connsiteX10" fmla="*/ 4940300 w 6101979"/>
              <a:gd name="connsiteY10" fmla="*/ 3934642 h 4310743"/>
              <a:gd name="connsiteX11" fmla="*/ 4433208 w 6101979"/>
              <a:gd name="connsiteY11" fmla="*/ 4237265 h 4310743"/>
              <a:gd name="connsiteX12" fmla="*/ 4155622 w 6101979"/>
              <a:gd name="connsiteY12" fmla="*/ 4310743 h 4310743"/>
              <a:gd name="connsiteX13" fmla="*/ 0 w 6101979"/>
              <a:gd name="connsiteY13" fmla="*/ 4286250 h 4310743"/>
              <a:gd name="connsiteX14" fmla="*/ 24493 w 6101979"/>
              <a:gd name="connsiteY14" fmla="*/ 0 h 4310743"/>
              <a:gd name="connsiteX0" fmla="*/ 24493 w 6101979"/>
              <a:gd name="connsiteY0" fmla="*/ 0 h 4310743"/>
              <a:gd name="connsiteX1" fmla="*/ 4041322 w 6101979"/>
              <a:gd name="connsiteY1" fmla="*/ 8165 h 4310743"/>
              <a:gd name="connsiteX2" fmla="*/ 4735286 w 6101979"/>
              <a:gd name="connsiteY2" fmla="*/ 236765 h 4310743"/>
              <a:gd name="connsiteX3" fmla="*/ 5519058 w 6101979"/>
              <a:gd name="connsiteY3" fmla="*/ 824593 h 4310743"/>
              <a:gd name="connsiteX4" fmla="*/ 5769429 w 6101979"/>
              <a:gd name="connsiteY4" fmla="*/ 1182889 h 4310743"/>
              <a:gd name="connsiteX5" fmla="*/ 5985329 w 6101979"/>
              <a:gd name="connsiteY5" fmla="*/ 1587682 h 4310743"/>
              <a:gd name="connsiteX6" fmla="*/ 6099629 w 6101979"/>
              <a:gd name="connsiteY6" fmla="*/ 2198371 h 4310743"/>
              <a:gd name="connsiteX7" fmla="*/ 5879193 w 6101979"/>
              <a:gd name="connsiteY7" fmla="*/ 2877095 h 4310743"/>
              <a:gd name="connsiteX8" fmla="*/ 5568043 w 6101979"/>
              <a:gd name="connsiteY8" fmla="*/ 3371850 h 4310743"/>
              <a:gd name="connsiteX9" fmla="*/ 5299528 w 6101979"/>
              <a:gd name="connsiteY9" fmla="*/ 3661566 h 4310743"/>
              <a:gd name="connsiteX10" fmla="*/ 4940300 w 6101979"/>
              <a:gd name="connsiteY10" fmla="*/ 3934642 h 4310743"/>
              <a:gd name="connsiteX11" fmla="*/ 4433208 w 6101979"/>
              <a:gd name="connsiteY11" fmla="*/ 4237265 h 4310743"/>
              <a:gd name="connsiteX12" fmla="*/ 4155622 w 6101979"/>
              <a:gd name="connsiteY12" fmla="*/ 4310743 h 4310743"/>
              <a:gd name="connsiteX13" fmla="*/ 0 w 6101979"/>
              <a:gd name="connsiteY13" fmla="*/ 4286250 h 4310743"/>
              <a:gd name="connsiteX14" fmla="*/ 24493 w 6101979"/>
              <a:gd name="connsiteY14" fmla="*/ 0 h 4310743"/>
              <a:gd name="connsiteX0" fmla="*/ 24493 w 6101979"/>
              <a:gd name="connsiteY0" fmla="*/ 0 h 4310743"/>
              <a:gd name="connsiteX1" fmla="*/ 4041322 w 6101979"/>
              <a:gd name="connsiteY1" fmla="*/ 8165 h 4310743"/>
              <a:gd name="connsiteX2" fmla="*/ 4735286 w 6101979"/>
              <a:gd name="connsiteY2" fmla="*/ 236765 h 4310743"/>
              <a:gd name="connsiteX3" fmla="*/ 5519058 w 6101979"/>
              <a:gd name="connsiteY3" fmla="*/ 824593 h 4310743"/>
              <a:gd name="connsiteX4" fmla="*/ 5769429 w 6101979"/>
              <a:gd name="connsiteY4" fmla="*/ 1182889 h 4310743"/>
              <a:gd name="connsiteX5" fmla="*/ 5985329 w 6101979"/>
              <a:gd name="connsiteY5" fmla="*/ 1587682 h 4310743"/>
              <a:gd name="connsiteX6" fmla="*/ 6099629 w 6101979"/>
              <a:gd name="connsiteY6" fmla="*/ 2198371 h 4310743"/>
              <a:gd name="connsiteX7" fmla="*/ 5923643 w 6101979"/>
              <a:gd name="connsiteY7" fmla="*/ 2895056 h 4310743"/>
              <a:gd name="connsiteX8" fmla="*/ 5568043 w 6101979"/>
              <a:gd name="connsiteY8" fmla="*/ 3371850 h 4310743"/>
              <a:gd name="connsiteX9" fmla="*/ 5299528 w 6101979"/>
              <a:gd name="connsiteY9" fmla="*/ 3661566 h 4310743"/>
              <a:gd name="connsiteX10" fmla="*/ 4940300 w 6101979"/>
              <a:gd name="connsiteY10" fmla="*/ 3934642 h 4310743"/>
              <a:gd name="connsiteX11" fmla="*/ 4433208 w 6101979"/>
              <a:gd name="connsiteY11" fmla="*/ 4237265 h 4310743"/>
              <a:gd name="connsiteX12" fmla="*/ 4155622 w 6101979"/>
              <a:gd name="connsiteY12" fmla="*/ 4310743 h 4310743"/>
              <a:gd name="connsiteX13" fmla="*/ 0 w 6101979"/>
              <a:gd name="connsiteY13" fmla="*/ 4286250 h 4310743"/>
              <a:gd name="connsiteX14" fmla="*/ 24493 w 6101979"/>
              <a:gd name="connsiteY14" fmla="*/ 0 h 4310743"/>
              <a:gd name="connsiteX0" fmla="*/ 24493 w 6101979"/>
              <a:gd name="connsiteY0" fmla="*/ 0 h 4310743"/>
              <a:gd name="connsiteX1" fmla="*/ 4041322 w 6101979"/>
              <a:gd name="connsiteY1" fmla="*/ 8165 h 4310743"/>
              <a:gd name="connsiteX2" fmla="*/ 4735286 w 6101979"/>
              <a:gd name="connsiteY2" fmla="*/ 236765 h 4310743"/>
              <a:gd name="connsiteX3" fmla="*/ 5519058 w 6101979"/>
              <a:gd name="connsiteY3" fmla="*/ 824593 h 4310743"/>
              <a:gd name="connsiteX4" fmla="*/ 5769429 w 6101979"/>
              <a:gd name="connsiteY4" fmla="*/ 1182889 h 4310743"/>
              <a:gd name="connsiteX5" fmla="*/ 5985329 w 6101979"/>
              <a:gd name="connsiteY5" fmla="*/ 1587682 h 4310743"/>
              <a:gd name="connsiteX6" fmla="*/ 6099629 w 6101979"/>
              <a:gd name="connsiteY6" fmla="*/ 2198371 h 4310743"/>
              <a:gd name="connsiteX7" fmla="*/ 5923643 w 6101979"/>
              <a:gd name="connsiteY7" fmla="*/ 2895056 h 4310743"/>
              <a:gd name="connsiteX8" fmla="*/ 5650593 w 6101979"/>
              <a:gd name="connsiteY8" fmla="*/ 3407772 h 4310743"/>
              <a:gd name="connsiteX9" fmla="*/ 5299528 w 6101979"/>
              <a:gd name="connsiteY9" fmla="*/ 3661566 h 4310743"/>
              <a:gd name="connsiteX10" fmla="*/ 4940300 w 6101979"/>
              <a:gd name="connsiteY10" fmla="*/ 3934642 h 4310743"/>
              <a:gd name="connsiteX11" fmla="*/ 4433208 w 6101979"/>
              <a:gd name="connsiteY11" fmla="*/ 4237265 h 4310743"/>
              <a:gd name="connsiteX12" fmla="*/ 4155622 w 6101979"/>
              <a:gd name="connsiteY12" fmla="*/ 4310743 h 4310743"/>
              <a:gd name="connsiteX13" fmla="*/ 0 w 6101979"/>
              <a:gd name="connsiteY13" fmla="*/ 4286250 h 4310743"/>
              <a:gd name="connsiteX14" fmla="*/ 24493 w 6101979"/>
              <a:gd name="connsiteY14" fmla="*/ 0 h 4310743"/>
              <a:gd name="connsiteX0" fmla="*/ 24493 w 6101979"/>
              <a:gd name="connsiteY0" fmla="*/ 0 h 4310743"/>
              <a:gd name="connsiteX1" fmla="*/ 4041322 w 6101979"/>
              <a:gd name="connsiteY1" fmla="*/ 8165 h 4310743"/>
              <a:gd name="connsiteX2" fmla="*/ 4735286 w 6101979"/>
              <a:gd name="connsiteY2" fmla="*/ 236765 h 4310743"/>
              <a:gd name="connsiteX3" fmla="*/ 5519058 w 6101979"/>
              <a:gd name="connsiteY3" fmla="*/ 824593 h 4310743"/>
              <a:gd name="connsiteX4" fmla="*/ 5769429 w 6101979"/>
              <a:gd name="connsiteY4" fmla="*/ 1182889 h 4310743"/>
              <a:gd name="connsiteX5" fmla="*/ 5985329 w 6101979"/>
              <a:gd name="connsiteY5" fmla="*/ 1587682 h 4310743"/>
              <a:gd name="connsiteX6" fmla="*/ 6099629 w 6101979"/>
              <a:gd name="connsiteY6" fmla="*/ 2198371 h 4310743"/>
              <a:gd name="connsiteX7" fmla="*/ 5923643 w 6101979"/>
              <a:gd name="connsiteY7" fmla="*/ 2895056 h 4310743"/>
              <a:gd name="connsiteX8" fmla="*/ 5650593 w 6101979"/>
              <a:gd name="connsiteY8" fmla="*/ 3407772 h 4310743"/>
              <a:gd name="connsiteX9" fmla="*/ 5331278 w 6101979"/>
              <a:gd name="connsiteY9" fmla="*/ 3721437 h 4310743"/>
              <a:gd name="connsiteX10" fmla="*/ 4940300 w 6101979"/>
              <a:gd name="connsiteY10" fmla="*/ 3934642 h 4310743"/>
              <a:gd name="connsiteX11" fmla="*/ 4433208 w 6101979"/>
              <a:gd name="connsiteY11" fmla="*/ 4237265 h 4310743"/>
              <a:gd name="connsiteX12" fmla="*/ 4155622 w 6101979"/>
              <a:gd name="connsiteY12" fmla="*/ 4310743 h 4310743"/>
              <a:gd name="connsiteX13" fmla="*/ 0 w 6101979"/>
              <a:gd name="connsiteY13" fmla="*/ 4286250 h 4310743"/>
              <a:gd name="connsiteX14" fmla="*/ 24493 w 6101979"/>
              <a:gd name="connsiteY14" fmla="*/ 0 h 4310743"/>
              <a:gd name="connsiteX0" fmla="*/ 24493 w 6101979"/>
              <a:gd name="connsiteY0" fmla="*/ 0 h 4310743"/>
              <a:gd name="connsiteX1" fmla="*/ 4041322 w 6101979"/>
              <a:gd name="connsiteY1" fmla="*/ 8165 h 4310743"/>
              <a:gd name="connsiteX2" fmla="*/ 4735286 w 6101979"/>
              <a:gd name="connsiteY2" fmla="*/ 236765 h 4310743"/>
              <a:gd name="connsiteX3" fmla="*/ 5519058 w 6101979"/>
              <a:gd name="connsiteY3" fmla="*/ 824593 h 4310743"/>
              <a:gd name="connsiteX4" fmla="*/ 5769429 w 6101979"/>
              <a:gd name="connsiteY4" fmla="*/ 1182889 h 4310743"/>
              <a:gd name="connsiteX5" fmla="*/ 5985329 w 6101979"/>
              <a:gd name="connsiteY5" fmla="*/ 1587682 h 4310743"/>
              <a:gd name="connsiteX6" fmla="*/ 6099629 w 6101979"/>
              <a:gd name="connsiteY6" fmla="*/ 2198371 h 4310743"/>
              <a:gd name="connsiteX7" fmla="*/ 5923643 w 6101979"/>
              <a:gd name="connsiteY7" fmla="*/ 2895056 h 4310743"/>
              <a:gd name="connsiteX8" fmla="*/ 5650593 w 6101979"/>
              <a:gd name="connsiteY8" fmla="*/ 3407772 h 4310743"/>
              <a:gd name="connsiteX9" fmla="*/ 5331278 w 6101979"/>
              <a:gd name="connsiteY9" fmla="*/ 3721437 h 4310743"/>
              <a:gd name="connsiteX10" fmla="*/ 4984750 w 6101979"/>
              <a:gd name="connsiteY10" fmla="*/ 3964578 h 4310743"/>
              <a:gd name="connsiteX11" fmla="*/ 4433208 w 6101979"/>
              <a:gd name="connsiteY11" fmla="*/ 4237265 h 4310743"/>
              <a:gd name="connsiteX12" fmla="*/ 4155622 w 6101979"/>
              <a:gd name="connsiteY12" fmla="*/ 4310743 h 4310743"/>
              <a:gd name="connsiteX13" fmla="*/ 0 w 6101979"/>
              <a:gd name="connsiteY13" fmla="*/ 4286250 h 4310743"/>
              <a:gd name="connsiteX14" fmla="*/ 24493 w 6101979"/>
              <a:gd name="connsiteY14" fmla="*/ 0 h 4310743"/>
              <a:gd name="connsiteX0" fmla="*/ 24493 w 6101979"/>
              <a:gd name="connsiteY0" fmla="*/ 0 h 4310743"/>
              <a:gd name="connsiteX1" fmla="*/ 4041322 w 6101979"/>
              <a:gd name="connsiteY1" fmla="*/ 8165 h 4310743"/>
              <a:gd name="connsiteX2" fmla="*/ 4735286 w 6101979"/>
              <a:gd name="connsiteY2" fmla="*/ 236765 h 4310743"/>
              <a:gd name="connsiteX3" fmla="*/ 5519058 w 6101979"/>
              <a:gd name="connsiteY3" fmla="*/ 824593 h 4310743"/>
              <a:gd name="connsiteX4" fmla="*/ 5769429 w 6101979"/>
              <a:gd name="connsiteY4" fmla="*/ 1182889 h 4310743"/>
              <a:gd name="connsiteX5" fmla="*/ 5985329 w 6101979"/>
              <a:gd name="connsiteY5" fmla="*/ 1587682 h 4310743"/>
              <a:gd name="connsiteX6" fmla="*/ 6099629 w 6101979"/>
              <a:gd name="connsiteY6" fmla="*/ 2198371 h 4310743"/>
              <a:gd name="connsiteX7" fmla="*/ 5923643 w 6101979"/>
              <a:gd name="connsiteY7" fmla="*/ 2895056 h 4310743"/>
              <a:gd name="connsiteX8" fmla="*/ 5650593 w 6101979"/>
              <a:gd name="connsiteY8" fmla="*/ 3407772 h 4310743"/>
              <a:gd name="connsiteX9" fmla="*/ 5331278 w 6101979"/>
              <a:gd name="connsiteY9" fmla="*/ 3721437 h 4310743"/>
              <a:gd name="connsiteX10" fmla="*/ 4984750 w 6101979"/>
              <a:gd name="connsiteY10" fmla="*/ 3964578 h 4310743"/>
              <a:gd name="connsiteX11" fmla="*/ 4458608 w 6101979"/>
              <a:gd name="connsiteY11" fmla="*/ 4273188 h 4310743"/>
              <a:gd name="connsiteX12" fmla="*/ 4155622 w 6101979"/>
              <a:gd name="connsiteY12" fmla="*/ 4310743 h 4310743"/>
              <a:gd name="connsiteX13" fmla="*/ 0 w 6101979"/>
              <a:gd name="connsiteY13" fmla="*/ 4286250 h 4310743"/>
              <a:gd name="connsiteX14" fmla="*/ 24493 w 6101979"/>
              <a:gd name="connsiteY14" fmla="*/ 0 h 4310743"/>
              <a:gd name="connsiteX0" fmla="*/ 24493 w 6101979"/>
              <a:gd name="connsiteY0" fmla="*/ 0 h 4310743"/>
              <a:gd name="connsiteX1" fmla="*/ 4041322 w 6101979"/>
              <a:gd name="connsiteY1" fmla="*/ 8165 h 4310743"/>
              <a:gd name="connsiteX2" fmla="*/ 4735286 w 6101979"/>
              <a:gd name="connsiteY2" fmla="*/ 236765 h 4310743"/>
              <a:gd name="connsiteX3" fmla="*/ 5519058 w 6101979"/>
              <a:gd name="connsiteY3" fmla="*/ 824593 h 4310743"/>
              <a:gd name="connsiteX4" fmla="*/ 5769429 w 6101979"/>
              <a:gd name="connsiteY4" fmla="*/ 1182889 h 4310743"/>
              <a:gd name="connsiteX5" fmla="*/ 5985329 w 6101979"/>
              <a:gd name="connsiteY5" fmla="*/ 1587682 h 4310743"/>
              <a:gd name="connsiteX6" fmla="*/ 6099629 w 6101979"/>
              <a:gd name="connsiteY6" fmla="*/ 2198371 h 4310743"/>
              <a:gd name="connsiteX7" fmla="*/ 5923643 w 6101979"/>
              <a:gd name="connsiteY7" fmla="*/ 2895056 h 4310743"/>
              <a:gd name="connsiteX8" fmla="*/ 5650593 w 6101979"/>
              <a:gd name="connsiteY8" fmla="*/ 3407772 h 4310743"/>
              <a:gd name="connsiteX9" fmla="*/ 5331278 w 6101979"/>
              <a:gd name="connsiteY9" fmla="*/ 3721437 h 4310743"/>
              <a:gd name="connsiteX10" fmla="*/ 4984750 w 6101979"/>
              <a:gd name="connsiteY10" fmla="*/ 3964578 h 4310743"/>
              <a:gd name="connsiteX11" fmla="*/ 4452258 w 6101979"/>
              <a:gd name="connsiteY11" fmla="*/ 4237265 h 4310743"/>
              <a:gd name="connsiteX12" fmla="*/ 4155622 w 6101979"/>
              <a:gd name="connsiteY12" fmla="*/ 4310743 h 4310743"/>
              <a:gd name="connsiteX13" fmla="*/ 0 w 6101979"/>
              <a:gd name="connsiteY13" fmla="*/ 4286250 h 4310743"/>
              <a:gd name="connsiteX14" fmla="*/ 24493 w 6101979"/>
              <a:gd name="connsiteY14" fmla="*/ 0 h 4310743"/>
              <a:gd name="connsiteX0" fmla="*/ 24493 w 6101979"/>
              <a:gd name="connsiteY0" fmla="*/ 0 h 4310743"/>
              <a:gd name="connsiteX1" fmla="*/ 4041322 w 6101979"/>
              <a:gd name="connsiteY1" fmla="*/ 8165 h 4310743"/>
              <a:gd name="connsiteX2" fmla="*/ 4735286 w 6101979"/>
              <a:gd name="connsiteY2" fmla="*/ 236765 h 4310743"/>
              <a:gd name="connsiteX3" fmla="*/ 5519058 w 6101979"/>
              <a:gd name="connsiteY3" fmla="*/ 824593 h 4310743"/>
              <a:gd name="connsiteX4" fmla="*/ 5801179 w 6101979"/>
              <a:gd name="connsiteY4" fmla="*/ 1170915 h 4310743"/>
              <a:gd name="connsiteX5" fmla="*/ 5985329 w 6101979"/>
              <a:gd name="connsiteY5" fmla="*/ 1587682 h 4310743"/>
              <a:gd name="connsiteX6" fmla="*/ 6099629 w 6101979"/>
              <a:gd name="connsiteY6" fmla="*/ 2198371 h 4310743"/>
              <a:gd name="connsiteX7" fmla="*/ 5923643 w 6101979"/>
              <a:gd name="connsiteY7" fmla="*/ 2895056 h 4310743"/>
              <a:gd name="connsiteX8" fmla="*/ 5650593 w 6101979"/>
              <a:gd name="connsiteY8" fmla="*/ 3407772 h 4310743"/>
              <a:gd name="connsiteX9" fmla="*/ 5331278 w 6101979"/>
              <a:gd name="connsiteY9" fmla="*/ 3721437 h 4310743"/>
              <a:gd name="connsiteX10" fmla="*/ 4984750 w 6101979"/>
              <a:gd name="connsiteY10" fmla="*/ 3964578 h 4310743"/>
              <a:gd name="connsiteX11" fmla="*/ 4452258 w 6101979"/>
              <a:gd name="connsiteY11" fmla="*/ 4237265 h 4310743"/>
              <a:gd name="connsiteX12" fmla="*/ 4155622 w 6101979"/>
              <a:gd name="connsiteY12" fmla="*/ 4310743 h 4310743"/>
              <a:gd name="connsiteX13" fmla="*/ 0 w 6101979"/>
              <a:gd name="connsiteY13" fmla="*/ 4286250 h 4310743"/>
              <a:gd name="connsiteX14" fmla="*/ 24493 w 6101979"/>
              <a:gd name="connsiteY14" fmla="*/ 0 h 4310743"/>
              <a:gd name="connsiteX0" fmla="*/ 24493 w 6101979"/>
              <a:gd name="connsiteY0" fmla="*/ 0 h 4310743"/>
              <a:gd name="connsiteX1" fmla="*/ 4041322 w 6101979"/>
              <a:gd name="connsiteY1" fmla="*/ 8165 h 4310743"/>
              <a:gd name="connsiteX2" fmla="*/ 4735286 w 6101979"/>
              <a:gd name="connsiteY2" fmla="*/ 236765 h 4310743"/>
              <a:gd name="connsiteX3" fmla="*/ 5525408 w 6101979"/>
              <a:gd name="connsiteY3" fmla="*/ 806631 h 4310743"/>
              <a:gd name="connsiteX4" fmla="*/ 5801179 w 6101979"/>
              <a:gd name="connsiteY4" fmla="*/ 1170915 h 4310743"/>
              <a:gd name="connsiteX5" fmla="*/ 5985329 w 6101979"/>
              <a:gd name="connsiteY5" fmla="*/ 1587682 h 4310743"/>
              <a:gd name="connsiteX6" fmla="*/ 6099629 w 6101979"/>
              <a:gd name="connsiteY6" fmla="*/ 2198371 h 4310743"/>
              <a:gd name="connsiteX7" fmla="*/ 5923643 w 6101979"/>
              <a:gd name="connsiteY7" fmla="*/ 2895056 h 4310743"/>
              <a:gd name="connsiteX8" fmla="*/ 5650593 w 6101979"/>
              <a:gd name="connsiteY8" fmla="*/ 3407772 h 4310743"/>
              <a:gd name="connsiteX9" fmla="*/ 5331278 w 6101979"/>
              <a:gd name="connsiteY9" fmla="*/ 3721437 h 4310743"/>
              <a:gd name="connsiteX10" fmla="*/ 4984750 w 6101979"/>
              <a:gd name="connsiteY10" fmla="*/ 3964578 h 4310743"/>
              <a:gd name="connsiteX11" fmla="*/ 4452258 w 6101979"/>
              <a:gd name="connsiteY11" fmla="*/ 4237265 h 4310743"/>
              <a:gd name="connsiteX12" fmla="*/ 4155622 w 6101979"/>
              <a:gd name="connsiteY12" fmla="*/ 4310743 h 4310743"/>
              <a:gd name="connsiteX13" fmla="*/ 0 w 6101979"/>
              <a:gd name="connsiteY13" fmla="*/ 4286250 h 4310743"/>
              <a:gd name="connsiteX14" fmla="*/ 24493 w 6101979"/>
              <a:gd name="connsiteY14" fmla="*/ 0 h 4310743"/>
              <a:gd name="connsiteX0" fmla="*/ 24493 w 6101979"/>
              <a:gd name="connsiteY0" fmla="*/ 0 h 4310743"/>
              <a:gd name="connsiteX1" fmla="*/ 4041322 w 6101979"/>
              <a:gd name="connsiteY1" fmla="*/ 8165 h 4310743"/>
              <a:gd name="connsiteX2" fmla="*/ 4735286 w 6101979"/>
              <a:gd name="connsiteY2" fmla="*/ 236765 h 4310743"/>
              <a:gd name="connsiteX3" fmla="*/ 5525408 w 6101979"/>
              <a:gd name="connsiteY3" fmla="*/ 806631 h 4310743"/>
              <a:gd name="connsiteX4" fmla="*/ 5801179 w 6101979"/>
              <a:gd name="connsiteY4" fmla="*/ 1170915 h 4310743"/>
              <a:gd name="connsiteX5" fmla="*/ 5985329 w 6101979"/>
              <a:gd name="connsiteY5" fmla="*/ 1587682 h 4310743"/>
              <a:gd name="connsiteX6" fmla="*/ 6099629 w 6101979"/>
              <a:gd name="connsiteY6" fmla="*/ 2198371 h 4310743"/>
              <a:gd name="connsiteX7" fmla="*/ 5923643 w 6101979"/>
              <a:gd name="connsiteY7" fmla="*/ 2895056 h 4310743"/>
              <a:gd name="connsiteX8" fmla="*/ 5650593 w 6101979"/>
              <a:gd name="connsiteY8" fmla="*/ 3407772 h 4310743"/>
              <a:gd name="connsiteX9" fmla="*/ 5331278 w 6101979"/>
              <a:gd name="connsiteY9" fmla="*/ 3721437 h 4310743"/>
              <a:gd name="connsiteX10" fmla="*/ 4984750 w 6101979"/>
              <a:gd name="connsiteY10" fmla="*/ 3964578 h 4310743"/>
              <a:gd name="connsiteX11" fmla="*/ 4452258 w 6101979"/>
              <a:gd name="connsiteY11" fmla="*/ 4237265 h 4310743"/>
              <a:gd name="connsiteX12" fmla="*/ 4155622 w 6101979"/>
              <a:gd name="connsiteY12" fmla="*/ 4310743 h 4310743"/>
              <a:gd name="connsiteX13" fmla="*/ 0 w 6101979"/>
              <a:gd name="connsiteY13" fmla="*/ 4286250 h 4310743"/>
              <a:gd name="connsiteX14" fmla="*/ 24493 w 6101979"/>
              <a:gd name="connsiteY14" fmla="*/ 0 h 4310743"/>
              <a:gd name="connsiteX0" fmla="*/ 24493 w 6101979"/>
              <a:gd name="connsiteY0" fmla="*/ 0 h 4310743"/>
              <a:gd name="connsiteX1" fmla="*/ 4041322 w 6101979"/>
              <a:gd name="connsiteY1" fmla="*/ 8165 h 4310743"/>
              <a:gd name="connsiteX2" fmla="*/ 4735286 w 6101979"/>
              <a:gd name="connsiteY2" fmla="*/ 236765 h 4310743"/>
              <a:gd name="connsiteX3" fmla="*/ 5525408 w 6101979"/>
              <a:gd name="connsiteY3" fmla="*/ 806631 h 4310743"/>
              <a:gd name="connsiteX4" fmla="*/ 5801179 w 6101979"/>
              <a:gd name="connsiteY4" fmla="*/ 1170915 h 4310743"/>
              <a:gd name="connsiteX5" fmla="*/ 5985329 w 6101979"/>
              <a:gd name="connsiteY5" fmla="*/ 1587682 h 4310743"/>
              <a:gd name="connsiteX6" fmla="*/ 6099629 w 6101979"/>
              <a:gd name="connsiteY6" fmla="*/ 2198371 h 4310743"/>
              <a:gd name="connsiteX7" fmla="*/ 5923643 w 6101979"/>
              <a:gd name="connsiteY7" fmla="*/ 2895056 h 4310743"/>
              <a:gd name="connsiteX8" fmla="*/ 5650593 w 6101979"/>
              <a:gd name="connsiteY8" fmla="*/ 3407772 h 4310743"/>
              <a:gd name="connsiteX9" fmla="*/ 5331278 w 6101979"/>
              <a:gd name="connsiteY9" fmla="*/ 3721437 h 4310743"/>
              <a:gd name="connsiteX10" fmla="*/ 4984750 w 6101979"/>
              <a:gd name="connsiteY10" fmla="*/ 3964578 h 4310743"/>
              <a:gd name="connsiteX11" fmla="*/ 4452258 w 6101979"/>
              <a:gd name="connsiteY11" fmla="*/ 4237265 h 4310743"/>
              <a:gd name="connsiteX12" fmla="*/ 4155622 w 6101979"/>
              <a:gd name="connsiteY12" fmla="*/ 4310743 h 4310743"/>
              <a:gd name="connsiteX13" fmla="*/ 0 w 6101979"/>
              <a:gd name="connsiteY13" fmla="*/ 4286250 h 4310743"/>
              <a:gd name="connsiteX14" fmla="*/ 24493 w 6101979"/>
              <a:gd name="connsiteY14" fmla="*/ 0 h 4310743"/>
              <a:gd name="connsiteX0" fmla="*/ 24493 w 6101979"/>
              <a:gd name="connsiteY0" fmla="*/ 0 h 4310743"/>
              <a:gd name="connsiteX1" fmla="*/ 4041322 w 6101979"/>
              <a:gd name="connsiteY1" fmla="*/ 8165 h 4310743"/>
              <a:gd name="connsiteX2" fmla="*/ 4735286 w 6101979"/>
              <a:gd name="connsiteY2" fmla="*/ 236765 h 4310743"/>
              <a:gd name="connsiteX3" fmla="*/ 5544458 w 6101979"/>
              <a:gd name="connsiteY3" fmla="*/ 788670 h 4310743"/>
              <a:gd name="connsiteX4" fmla="*/ 5801179 w 6101979"/>
              <a:gd name="connsiteY4" fmla="*/ 1170915 h 4310743"/>
              <a:gd name="connsiteX5" fmla="*/ 5985329 w 6101979"/>
              <a:gd name="connsiteY5" fmla="*/ 1587682 h 4310743"/>
              <a:gd name="connsiteX6" fmla="*/ 6099629 w 6101979"/>
              <a:gd name="connsiteY6" fmla="*/ 2198371 h 4310743"/>
              <a:gd name="connsiteX7" fmla="*/ 5923643 w 6101979"/>
              <a:gd name="connsiteY7" fmla="*/ 2895056 h 4310743"/>
              <a:gd name="connsiteX8" fmla="*/ 5650593 w 6101979"/>
              <a:gd name="connsiteY8" fmla="*/ 3407772 h 4310743"/>
              <a:gd name="connsiteX9" fmla="*/ 5331278 w 6101979"/>
              <a:gd name="connsiteY9" fmla="*/ 3721437 h 4310743"/>
              <a:gd name="connsiteX10" fmla="*/ 4984750 w 6101979"/>
              <a:gd name="connsiteY10" fmla="*/ 3964578 h 4310743"/>
              <a:gd name="connsiteX11" fmla="*/ 4452258 w 6101979"/>
              <a:gd name="connsiteY11" fmla="*/ 4237265 h 4310743"/>
              <a:gd name="connsiteX12" fmla="*/ 4155622 w 6101979"/>
              <a:gd name="connsiteY12" fmla="*/ 4310743 h 4310743"/>
              <a:gd name="connsiteX13" fmla="*/ 0 w 6101979"/>
              <a:gd name="connsiteY13" fmla="*/ 4286250 h 4310743"/>
              <a:gd name="connsiteX14" fmla="*/ 24493 w 6101979"/>
              <a:gd name="connsiteY14" fmla="*/ 0 h 4310743"/>
              <a:gd name="connsiteX0" fmla="*/ 24493 w 6099629"/>
              <a:gd name="connsiteY0" fmla="*/ 0 h 4310743"/>
              <a:gd name="connsiteX1" fmla="*/ 4041322 w 6099629"/>
              <a:gd name="connsiteY1" fmla="*/ 8165 h 4310743"/>
              <a:gd name="connsiteX2" fmla="*/ 4735286 w 6099629"/>
              <a:gd name="connsiteY2" fmla="*/ 236765 h 4310743"/>
              <a:gd name="connsiteX3" fmla="*/ 5544458 w 6099629"/>
              <a:gd name="connsiteY3" fmla="*/ 788670 h 4310743"/>
              <a:gd name="connsiteX4" fmla="*/ 5801179 w 6099629"/>
              <a:gd name="connsiteY4" fmla="*/ 1170915 h 4310743"/>
              <a:gd name="connsiteX5" fmla="*/ 5985329 w 6099629"/>
              <a:gd name="connsiteY5" fmla="*/ 1587682 h 4310743"/>
              <a:gd name="connsiteX6" fmla="*/ 6099629 w 6099629"/>
              <a:gd name="connsiteY6" fmla="*/ 2198371 h 4310743"/>
              <a:gd name="connsiteX7" fmla="*/ 5923643 w 6099629"/>
              <a:gd name="connsiteY7" fmla="*/ 2895056 h 4310743"/>
              <a:gd name="connsiteX8" fmla="*/ 5650593 w 6099629"/>
              <a:gd name="connsiteY8" fmla="*/ 3407772 h 4310743"/>
              <a:gd name="connsiteX9" fmla="*/ 5331278 w 6099629"/>
              <a:gd name="connsiteY9" fmla="*/ 3721437 h 4310743"/>
              <a:gd name="connsiteX10" fmla="*/ 4984750 w 6099629"/>
              <a:gd name="connsiteY10" fmla="*/ 3964578 h 4310743"/>
              <a:gd name="connsiteX11" fmla="*/ 4452258 w 6099629"/>
              <a:gd name="connsiteY11" fmla="*/ 4237265 h 4310743"/>
              <a:gd name="connsiteX12" fmla="*/ 4155622 w 6099629"/>
              <a:gd name="connsiteY12" fmla="*/ 4310743 h 4310743"/>
              <a:gd name="connsiteX13" fmla="*/ 0 w 6099629"/>
              <a:gd name="connsiteY13" fmla="*/ 4286250 h 4310743"/>
              <a:gd name="connsiteX14" fmla="*/ 24493 w 6099629"/>
              <a:gd name="connsiteY14" fmla="*/ 0 h 4310743"/>
              <a:gd name="connsiteX0" fmla="*/ 24493 w 6099629"/>
              <a:gd name="connsiteY0" fmla="*/ 0 h 4310743"/>
              <a:gd name="connsiteX1" fmla="*/ 4041322 w 6099629"/>
              <a:gd name="connsiteY1" fmla="*/ 8165 h 4310743"/>
              <a:gd name="connsiteX2" fmla="*/ 4735286 w 6099629"/>
              <a:gd name="connsiteY2" fmla="*/ 236765 h 4310743"/>
              <a:gd name="connsiteX3" fmla="*/ 5544458 w 6099629"/>
              <a:gd name="connsiteY3" fmla="*/ 788670 h 4310743"/>
              <a:gd name="connsiteX4" fmla="*/ 5801179 w 6099629"/>
              <a:gd name="connsiteY4" fmla="*/ 1170915 h 4310743"/>
              <a:gd name="connsiteX5" fmla="*/ 5985329 w 6099629"/>
              <a:gd name="connsiteY5" fmla="*/ 1587682 h 4310743"/>
              <a:gd name="connsiteX6" fmla="*/ 6099629 w 6099629"/>
              <a:gd name="connsiteY6" fmla="*/ 2198371 h 4310743"/>
              <a:gd name="connsiteX7" fmla="*/ 5923643 w 6099629"/>
              <a:gd name="connsiteY7" fmla="*/ 2895056 h 4310743"/>
              <a:gd name="connsiteX8" fmla="*/ 5650593 w 6099629"/>
              <a:gd name="connsiteY8" fmla="*/ 3407772 h 4310743"/>
              <a:gd name="connsiteX9" fmla="*/ 5331278 w 6099629"/>
              <a:gd name="connsiteY9" fmla="*/ 3721437 h 4310743"/>
              <a:gd name="connsiteX10" fmla="*/ 4984750 w 6099629"/>
              <a:gd name="connsiteY10" fmla="*/ 3964578 h 4310743"/>
              <a:gd name="connsiteX11" fmla="*/ 4452258 w 6099629"/>
              <a:gd name="connsiteY11" fmla="*/ 4237265 h 4310743"/>
              <a:gd name="connsiteX12" fmla="*/ 4155622 w 6099629"/>
              <a:gd name="connsiteY12" fmla="*/ 4310743 h 4310743"/>
              <a:gd name="connsiteX13" fmla="*/ 0 w 6099629"/>
              <a:gd name="connsiteY13" fmla="*/ 4286250 h 4310743"/>
              <a:gd name="connsiteX14" fmla="*/ 24493 w 6099629"/>
              <a:gd name="connsiteY14" fmla="*/ 0 h 4310743"/>
              <a:gd name="connsiteX0" fmla="*/ 24493 w 6074229"/>
              <a:gd name="connsiteY0" fmla="*/ 0 h 4310743"/>
              <a:gd name="connsiteX1" fmla="*/ 4041322 w 6074229"/>
              <a:gd name="connsiteY1" fmla="*/ 8165 h 4310743"/>
              <a:gd name="connsiteX2" fmla="*/ 4735286 w 6074229"/>
              <a:gd name="connsiteY2" fmla="*/ 236765 h 4310743"/>
              <a:gd name="connsiteX3" fmla="*/ 5544458 w 6074229"/>
              <a:gd name="connsiteY3" fmla="*/ 788670 h 4310743"/>
              <a:gd name="connsiteX4" fmla="*/ 5801179 w 6074229"/>
              <a:gd name="connsiteY4" fmla="*/ 1170915 h 4310743"/>
              <a:gd name="connsiteX5" fmla="*/ 5985329 w 6074229"/>
              <a:gd name="connsiteY5" fmla="*/ 1587682 h 4310743"/>
              <a:gd name="connsiteX6" fmla="*/ 6074229 w 6074229"/>
              <a:gd name="connsiteY6" fmla="*/ 2198371 h 4310743"/>
              <a:gd name="connsiteX7" fmla="*/ 5923643 w 6074229"/>
              <a:gd name="connsiteY7" fmla="*/ 2895056 h 4310743"/>
              <a:gd name="connsiteX8" fmla="*/ 5650593 w 6074229"/>
              <a:gd name="connsiteY8" fmla="*/ 3407772 h 4310743"/>
              <a:gd name="connsiteX9" fmla="*/ 5331278 w 6074229"/>
              <a:gd name="connsiteY9" fmla="*/ 3721437 h 4310743"/>
              <a:gd name="connsiteX10" fmla="*/ 4984750 w 6074229"/>
              <a:gd name="connsiteY10" fmla="*/ 3964578 h 4310743"/>
              <a:gd name="connsiteX11" fmla="*/ 4452258 w 6074229"/>
              <a:gd name="connsiteY11" fmla="*/ 4237265 h 4310743"/>
              <a:gd name="connsiteX12" fmla="*/ 4155622 w 6074229"/>
              <a:gd name="connsiteY12" fmla="*/ 4310743 h 4310743"/>
              <a:gd name="connsiteX13" fmla="*/ 0 w 6074229"/>
              <a:gd name="connsiteY13" fmla="*/ 4286250 h 4310743"/>
              <a:gd name="connsiteX14" fmla="*/ 24493 w 6074229"/>
              <a:gd name="connsiteY14" fmla="*/ 0 h 43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74229" h="4310743">
                <a:moveTo>
                  <a:pt x="24493" y="0"/>
                </a:moveTo>
                <a:lnTo>
                  <a:pt x="4041322" y="8165"/>
                </a:lnTo>
                <a:cubicBezTo>
                  <a:pt x="4304393" y="54429"/>
                  <a:pt x="4542065" y="118656"/>
                  <a:pt x="4735286" y="236765"/>
                </a:cubicBezTo>
                <a:cubicBezTo>
                  <a:pt x="5066393" y="408760"/>
                  <a:pt x="5289551" y="520881"/>
                  <a:pt x="5544458" y="788670"/>
                </a:cubicBezTo>
                <a:cubicBezTo>
                  <a:pt x="5712582" y="968311"/>
                  <a:pt x="5723467" y="1043734"/>
                  <a:pt x="5801179" y="1170915"/>
                </a:cubicBezTo>
                <a:cubicBezTo>
                  <a:pt x="5878891" y="1298096"/>
                  <a:pt x="5932412" y="1416439"/>
                  <a:pt x="5985329" y="1587682"/>
                </a:cubicBezTo>
                <a:cubicBezTo>
                  <a:pt x="6038246" y="1807210"/>
                  <a:pt x="6053062" y="1966869"/>
                  <a:pt x="6074229" y="2198371"/>
                </a:cubicBezTo>
                <a:cubicBezTo>
                  <a:pt x="6049434" y="2388689"/>
                  <a:pt x="5999238" y="2722700"/>
                  <a:pt x="5923643" y="2895056"/>
                </a:cubicBezTo>
                <a:cubicBezTo>
                  <a:pt x="5841093" y="3113858"/>
                  <a:pt x="5809343" y="3212918"/>
                  <a:pt x="5650593" y="3407772"/>
                </a:cubicBezTo>
                <a:cubicBezTo>
                  <a:pt x="5544457" y="3557476"/>
                  <a:pt x="5435902" y="3627638"/>
                  <a:pt x="5331278" y="3721437"/>
                </a:cubicBezTo>
                <a:cubicBezTo>
                  <a:pt x="5226654" y="3815236"/>
                  <a:pt x="5124903" y="3866632"/>
                  <a:pt x="4984750" y="3964578"/>
                </a:cubicBezTo>
                <a:cubicBezTo>
                  <a:pt x="4815719" y="4101375"/>
                  <a:pt x="4646689" y="4136392"/>
                  <a:pt x="4452258" y="4237265"/>
                </a:cubicBezTo>
                <a:cubicBezTo>
                  <a:pt x="4372429" y="4285707"/>
                  <a:pt x="4248151" y="4286250"/>
                  <a:pt x="4155622" y="4310743"/>
                </a:cubicBezTo>
                <a:lnTo>
                  <a:pt x="0" y="4286250"/>
                </a:lnTo>
                <a:cubicBezTo>
                  <a:pt x="2722" y="2854779"/>
                  <a:pt x="5443" y="1423307"/>
                  <a:pt x="24493" y="0"/>
                </a:cubicBezTo>
                <a:close/>
              </a:path>
            </a:pathLst>
          </a:custGeom>
          <a:blipFill dpi="0" rotWithShape="1">
            <a:blip r:embed="rId4">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3908277" y="1629089"/>
            <a:ext cx="4123589" cy="1118508"/>
            <a:chOff x="5568043" y="1412420"/>
            <a:chExt cx="3486150" cy="1257301"/>
          </a:xfrm>
        </p:grpSpPr>
        <p:sp>
          <p:nvSpPr>
            <p:cNvPr id="6" name="Rounded Rectangle 5"/>
            <p:cNvSpPr/>
            <p:nvPr/>
          </p:nvSpPr>
          <p:spPr>
            <a:xfrm>
              <a:off x="5568043" y="1412420"/>
              <a:ext cx="3486150" cy="1257301"/>
            </a:xfrm>
            <a:prstGeom prst="roundRect">
              <a:avLst/>
            </a:prstGeom>
            <a:solidFill>
              <a:srgbClr val="FFFF00"/>
            </a:solidFill>
            <a:ln>
              <a:noFill/>
            </a:ln>
            <a:scene3d>
              <a:camera prst="orthographicFront"/>
              <a:lightRig rig="threePt" dir="t"/>
            </a:scene3d>
            <a:sp3d prstMaterial="dkEdge">
              <a:bevelT w="127000" h="1016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666014" y="1518557"/>
              <a:ext cx="3282043" cy="41516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ACTION</a:t>
              </a:r>
            </a:p>
          </p:txBody>
        </p:sp>
        <p:sp>
          <p:nvSpPr>
            <p:cNvPr id="8" name="TextBox 7"/>
            <p:cNvSpPr txBox="1"/>
            <p:nvPr/>
          </p:nvSpPr>
          <p:spPr>
            <a:xfrm>
              <a:off x="5698671" y="1804307"/>
              <a:ext cx="3257550" cy="726533"/>
            </a:xfrm>
            <a:prstGeom prst="rect">
              <a:avLst/>
            </a:prstGeom>
            <a:noFill/>
          </p:spPr>
          <p:txBody>
            <a:bodyPr wrap="square" rtlCol="0">
              <a:spAutoFit/>
            </a:bodyPr>
            <a:lstStyle/>
            <a:p>
              <a:r>
                <a:rPr lang="en-US" sz="1200" b="1" dirty="0">
                  <a:latin typeface="Arial Narrow" panose="020B0606020202030204" pitchFamily="34" charset="0"/>
                </a:rPr>
                <a:t>Impact</a:t>
              </a:r>
              <a:r>
                <a:rPr lang="en-US" sz="1200" dirty="0">
                  <a:latin typeface="Arial Narrow" panose="020B0606020202030204" pitchFamily="34" charset="0"/>
                </a:rPr>
                <a:t>: Water is over the banks and into the flood plain, but not a threat to structures or roadways.  Some action may be required such as moving farm equipment or increasing awareness</a:t>
              </a:r>
            </a:p>
          </p:txBody>
        </p:sp>
      </p:grpSp>
      <p:grpSp>
        <p:nvGrpSpPr>
          <p:cNvPr id="9" name="Group 8"/>
          <p:cNvGrpSpPr/>
          <p:nvPr/>
        </p:nvGrpSpPr>
        <p:grpSpPr>
          <a:xfrm>
            <a:off x="3962579" y="2940824"/>
            <a:ext cx="4379984" cy="1151802"/>
            <a:chOff x="5796643" y="2773134"/>
            <a:chExt cx="3339193" cy="1348388"/>
          </a:xfrm>
        </p:grpSpPr>
        <p:sp>
          <p:nvSpPr>
            <p:cNvPr id="10" name="Rounded Rectangle 9"/>
            <p:cNvSpPr/>
            <p:nvPr/>
          </p:nvSpPr>
          <p:spPr>
            <a:xfrm>
              <a:off x="5796643" y="2773134"/>
              <a:ext cx="3257549" cy="1302307"/>
            </a:xfrm>
            <a:prstGeom prst="roundRect">
              <a:avLst/>
            </a:prstGeom>
            <a:solidFill>
              <a:srgbClr val="F6862A"/>
            </a:solidFill>
            <a:ln>
              <a:noFill/>
            </a:ln>
            <a:scene3d>
              <a:camera prst="orthographicFront"/>
              <a:lightRig rig="threePt" dir="t"/>
            </a:scene3d>
            <a:sp3d>
              <a:bevelT w="127000" h="1016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853793" y="2862943"/>
              <a:ext cx="3282043" cy="432369"/>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MINOR</a:t>
              </a:r>
            </a:p>
          </p:txBody>
        </p:sp>
        <p:sp>
          <p:nvSpPr>
            <p:cNvPr id="12" name="TextBox 11"/>
            <p:cNvSpPr txBox="1"/>
            <p:nvPr/>
          </p:nvSpPr>
          <p:spPr>
            <a:xfrm>
              <a:off x="5886450" y="3148693"/>
              <a:ext cx="3110593" cy="972829"/>
            </a:xfrm>
            <a:prstGeom prst="rect">
              <a:avLst/>
            </a:prstGeom>
            <a:noFill/>
          </p:spPr>
          <p:txBody>
            <a:bodyPr wrap="square" rtlCol="0">
              <a:spAutoFit/>
            </a:bodyPr>
            <a:lstStyle/>
            <a:p>
              <a:r>
                <a:rPr lang="en-US" sz="1200" b="1" dirty="0">
                  <a:latin typeface="Arial Narrow" panose="020B0606020202030204" pitchFamily="34" charset="0"/>
                </a:rPr>
                <a:t>Impact</a:t>
              </a:r>
              <a:r>
                <a:rPr lang="en-US" sz="1200" dirty="0">
                  <a:latin typeface="Arial Narrow" panose="020B0606020202030204" pitchFamily="34" charset="0"/>
                </a:rPr>
                <a:t>: Typically water is impacting areas inside of flood plain which can vary by location.  Some low water crossings covered by water, agricultural flooding, water approaching public areas (parks, sidewalks etc.).  Areas frequently flooded can expect to be impacted</a:t>
              </a:r>
            </a:p>
          </p:txBody>
        </p:sp>
      </p:grpSp>
      <p:grpSp>
        <p:nvGrpSpPr>
          <p:cNvPr id="13" name="Group 12"/>
          <p:cNvGrpSpPr/>
          <p:nvPr/>
        </p:nvGrpSpPr>
        <p:grpSpPr>
          <a:xfrm>
            <a:off x="3830834" y="4250034"/>
            <a:ext cx="4260522" cy="1074964"/>
            <a:chOff x="5856514" y="4239986"/>
            <a:chExt cx="3287486" cy="1074964"/>
          </a:xfrm>
        </p:grpSpPr>
        <p:sp>
          <p:nvSpPr>
            <p:cNvPr id="14" name="Rounded Rectangle 13"/>
            <p:cNvSpPr/>
            <p:nvPr/>
          </p:nvSpPr>
          <p:spPr>
            <a:xfrm>
              <a:off x="5856514" y="4239986"/>
              <a:ext cx="3222172" cy="1074964"/>
            </a:xfrm>
            <a:prstGeom prst="roundRect">
              <a:avLst/>
            </a:prstGeom>
            <a:solidFill>
              <a:srgbClr val="FF0000"/>
            </a:solidFill>
            <a:ln>
              <a:noFill/>
            </a:ln>
            <a:scene3d>
              <a:camera prst="orthographicFront"/>
              <a:lightRig rig="threePt" dir="t"/>
            </a:scene3d>
            <a:sp3d prstMaterial="dkEdge">
              <a:bevelT w="127000" h="1016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861957" y="4313464"/>
              <a:ext cx="3282043" cy="369332"/>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MODERATE</a:t>
              </a:r>
            </a:p>
          </p:txBody>
        </p:sp>
        <p:sp>
          <p:nvSpPr>
            <p:cNvPr id="16" name="TextBox 15"/>
            <p:cNvSpPr txBox="1"/>
            <p:nvPr/>
          </p:nvSpPr>
          <p:spPr>
            <a:xfrm>
              <a:off x="5894614" y="4599214"/>
              <a:ext cx="3167773" cy="646331"/>
            </a:xfrm>
            <a:prstGeom prst="rect">
              <a:avLst/>
            </a:prstGeom>
            <a:noFill/>
          </p:spPr>
          <p:txBody>
            <a:bodyPr wrap="square" rtlCol="0">
              <a:spAutoFit/>
            </a:bodyPr>
            <a:lstStyle/>
            <a:p>
              <a:r>
                <a:rPr lang="en-US" sz="1200" b="1" dirty="0">
                  <a:solidFill>
                    <a:schemeClr val="bg1"/>
                  </a:solidFill>
                  <a:latin typeface="Arial Narrow" panose="020B0606020202030204" pitchFamily="34" charset="0"/>
                </a:rPr>
                <a:t>Impact</a:t>
              </a:r>
              <a:r>
                <a:rPr lang="en-US" sz="1200" dirty="0">
                  <a:solidFill>
                    <a:schemeClr val="bg1"/>
                  </a:solidFill>
                  <a:latin typeface="Arial Narrow" panose="020B0606020202030204" pitchFamily="34" charset="0"/>
                </a:rPr>
                <a:t>: Water now reaching areas only impacted by significant rain events.  Structures can be inundated, several roads covered with water, water may cut off certain areas, widespread agricultural flooding</a:t>
              </a:r>
            </a:p>
          </p:txBody>
        </p:sp>
      </p:grpSp>
      <p:grpSp>
        <p:nvGrpSpPr>
          <p:cNvPr id="17" name="Group 16"/>
          <p:cNvGrpSpPr/>
          <p:nvPr/>
        </p:nvGrpSpPr>
        <p:grpSpPr>
          <a:xfrm>
            <a:off x="3595572" y="5415448"/>
            <a:ext cx="4264419" cy="1503580"/>
            <a:chOff x="5267550" y="5559876"/>
            <a:chExt cx="3329443" cy="1184934"/>
          </a:xfrm>
        </p:grpSpPr>
        <p:sp>
          <p:nvSpPr>
            <p:cNvPr id="18" name="Rounded Rectangle 17"/>
            <p:cNvSpPr/>
            <p:nvPr/>
          </p:nvSpPr>
          <p:spPr>
            <a:xfrm>
              <a:off x="5267550" y="5559876"/>
              <a:ext cx="3329443" cy="1088350"/>
            </a:xfrm>
            <a:prstGeom prst="roundRect">
              <a:avLst/>
            </a:prstGeom>
            <a:solidFill>
              <a:srgbClr val="7030A0"/>
            </a:solidFill>
            <a:ln>
              <a:noFill/>
            </a:ln>
            <a:scene3d>
              <a:camera prst="orthographicFront"/>
              <a:lightRig rig="threePt" dir="t"/>
            </a:scene3d>
            <a:sp3d prstMaterial="dkEdge">
              <a:bevelT w="127000" h="1016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287736" y="5607621"/>
              <a:ext cx="3282043" cy="291061"/>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MAJOR</a:t>
              </a:r>
            </a:p>
          </p:txBody>
        </p:sp>
        <p:sp>
          <p:nvSpPr>
            <p:cNvPr id="20" name="TextBox 19"/>
            <p:cNvSpPr txBox="1"/>
            <p:nvPr/>
          </p:nvSpPr>
          <p:spPr>
            <a:xfrm>
              <a:off x="5320319" y="5798860"/>
              <a:ext cx="3249386" cy="945950"/>
            </a:xfrm>
            <a:prstGeom prst="rect">
              <a:avLst/>
            </a:prstGeom>
            <a:noFill/>
          </p:spPr>
          <p:txBody>
            <a:bodyPr wrap="square" rtlCol="0">
              <a:spAutoFit/>
            </a:bodyPr>
            <a:lstStyle/>
            <a:p>
              <a:r>
                <a:rPr lang="en-US" sz="1200" b="1" dirty="0">
                  <a:solidFill>
                    <a:schemeClr val="bg1"/>
                  </a:solidFill>
                  <a:latin typeface="Arial Narrow" panose="020B0606020202030204" pitchFamily="34" charset="0"/>
                </a:rPr>
                <a:t>Impact</a:t>
              </a:r>
              <a:r>
                <a:rPr lang="en-US" sz="1200" dirty="0">
                  <a:solidFill>
                    <a:schemeClr val="bg1"/>
                  </a:solidFill>
                  <a:latin typeface="Arial Narrow" panose="020B0606020202030204" pitchFamily="34" charset="0"/>
                </a:rPr>
                <a:t>: Water is near the highest its ever been representing rare flooding and significant widespread impacts.  Most roads will be covered by water in the area cutting off if not completely flooding subdivisions, rivers can be several miles wide in areas.  Homes and structures underwater, bridges inundated and in danger of being hit by debris.  Impacts may be greater than ever experienced.</a:t>
              </a:r>
            </a:p>
          </p:txBody>
        </p:sp>
      </p:grpSp>
      <p:grpSp>
        <p:nvGrpSpPr>
          <p:cNvPr id="21" name="Group 20"/>
          <p:cNvGrpSpPr/>
          <p:nvPr/>
        </p:nvGrpSpPr>
        <p:grpSpPr>
          <a:xfrm>
            <a:off x="3685715" y="383512"/>
            <a:ext cx="4154439" cy="1118508"/>
            <a:chOff x="5568043" y="1412420"/>
            <a:chExt cx="3486150" cy="1257301"/>
          </a:xfrm>
        </p:grpSpPr>
        <p:sp>
          <p:nvSpPr>
            <p:cNvPr id="22" name="Rounded Rectangle 21"/>
            <p:cNvSpPr/>
            <p:nvPr/>
          </p:nvSpPr>
          <p:spPr>
            <a:xfrm>
              <a:off x="5568043" y="1412420"/>
              <a:ext cx="3486150" cy="1257301"/>
            </a:xfrm>
            <a:prstGeom prst="roundRect">
              <a:avLst/>
            </a:prstGeom>
            <a:solidFill>
              <a:srgbClr val="00B050"/>
            </a:solidFill>
            <a:ln>
              <a:noFill/>
            </a:ln>
            <a:scene3d>
              <a:camera prst="orthographicFront"/>
              <a:lightRig rig="threePt" dir="t"/>
            </a:scene3d>
            <a:sp3d prstMaterial="dkEdge">
              <a:bevelT w="127000" h="1016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666014" y="1518557"/>
              <a:ext cx="3282043" cy="41516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BELOW CRITERIA</a:t>
              </a:r>
            </a:p>
          </p:txBody>
        </p:sp>
        <p:sp>
          <p:nvSpPr>
            <p:cNvPr id="24" name="TextBox 23"/>
            <p:cNvSpPr txBox="1"/>
            <p:nvPr/>
          </p:nvSpPr>
          <p:spPr>
            <a:xfrm>
              <a:off x="5698671" y="1804307"/>
              <a:ext cx="3257550" cy="726533"/>
            </a:xfrm>
            <a:prstGeom prst="rect">
              <a:avLst/>
            </a:prstGeom>
            <a:noFill/>
          </p:spPr>
          <p:txBody>
            <a:bodyPr wrap="square" rtlCol="0">
              <a:spAutoFit/>
            </a:bodyPr>
            <a:lstStyle/>
            <a:p>
              <a:r>
                <a:rPr lang="en-US" sz="1200" b="1" dirty="0">
                  <a:latin typeface="Arial Narrow" panose="020B0606020202030204" pitchFamily="34" charset="0"/>
                </a:rPr>
                <a:t>Impact</a:t>
              </a:r>
              <a:r>
                <a:rPr lang="en-US" sz="1200" dirty="0">
                  <a:latin typeface="Arial Narrow" panose="020B0606020202030204" pitchFamily="34" charset="0"/>
                </a:rPr>
                <a:t>: Water is within the banks of the river with no impacts to the surrounding area.  Flow speeds may still be high during rainfall or releases which could impact recreational activities</a:t>
              </a:r>
            </a:p>
          </p:txBody>
        </p:sp>
      </p:grpSp>
    </p:spTree>
    <p:extLst>
      <p:ext uri="{BB962C8B-B14F-4D97-AF65-F5344CB8AC3E}">
        <p14:creationId xmlns:p14="http://schemas.microsoft.com/office/powerpoint/2010/main" val="47788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80447" y="3518451"/>
            <a:ext cx="1171969" cy="1109724"/>
          </a:xfrm>
          <a:prstGeom prst="rect">
            <a:avLst/>
          </a:prstGeom>
        </p:spPr>
      </p:pic>
      <p:sp>
        <p:nvSpPr>
          <p:cNvPr id="84" name="Shape 84"/>
          <p:cNvSpPr txBox="1"/>
          <p:nvPr/>
        </p:nvSpPr>
        <p:spPr>
          <a:xfrm>
            <a:off x="0" y="301277"/>
            <a:ext cx="9144000" cy="513000"/>
          </a:xfrm>
          <a:prstGeom prst="rect">
            <a:avLst/>
          </a:prstGeom>
          <a:solidFill>
            <a:srgbClr val="FFFFFF"/>
          </a:solidFill>
          <a:ln>
            <a:noFill/>
          </a:ln>
        </p:spPr>
        <p:txBody>
          <a:bodyPr spcFirstLastPara="1" wrap="square" lIns="50792" tIns="25389" rIns="50792" bIns="25389" anchor="t" anchorCtr="0">
            <a:noAutofit/>
          </a:bodyPr>
          <a:lstStyle/>
          <a:p>
            <a:pPr algn="ctr"/>
            <a:r>
              <a:rPr lang="en-US" sz="3334" b="1" dirty="0">
                <a:latin typeface="Arial Narrow"/>
                <a:ea typeface="Arial Narrow"/>
                <a:cs typeface="Arial Narrow"/>
                <a:sym typeface="Arial Narrow"/>
              </a:rPr>
              <a:t>Understanding River Forecast Categories</a:t>
            </a:r>
            <a:endParaRPr sz="3334" b="1" dirty="0">
              <a:latin typeface="Arial Narrow"/>
              <a:ea typeface="Arial Narrow"/>
              <a:cs typeface="Arial Narrow"/>
              <a:sym typeface="Arial Narrow"/>
            </a:endParaRPr>
          </a:p>
        </p:txBody>
      </p:sp>
      <p:sp>
        <p:nvSpPr>
          <p:cNvPr id="125" name="Shape 125"/>
          <p:cNvSpPr txBox="1"/>
          <p:nvPr/>
        </p:nvSpPr>
        <p:spPr>
          <a:xfrm>
            <a:off x="5153" y="5611646"/>
            <a:ext cx="9158500" cy="393833"/>
          </a:xfrm>
          <a:prstGeom prst="rect">
            <a:avLst/>
          </a:prstGeom>
          <a:noFill/>
          <a:ln>
            <a:noFill/>
          </a:ln>
        </p:spPr>
        <p:txBody>
          <a:bodyPr spcFirstLastPara="1" wrap="square" lIns="50792" tIns="50792" rIns="50792" bIns="50792" anchor="t" anchorCtr="0">
            <a:noAutofit/>
          </a:bodyPr>
          <a:lstStyle/>
          <a:p>
            <a:r>
              <a:rPr lang="en-US" sz="1000" dirty="0"/>
              <a:t>* NWS generally defines a river flooding as the point at which higher flows produce impacts.  Common impacts are road closures, parks inundated, and water in structures.  River flooding does not have to be associated with other flood threats (flash, areal, coastal).</a:t>
            </a:r>
            <a:endParaRPr sz="1000" dirty="0"/>
          </a:p>
        </p:txBody>
      </p:sp>
      <p:cxnSp>
        <p:nvCxnSpPr>
          <p:cNvPr id="126" name="Shape 126"/>
          <p:cNvCxnSpPr/>
          <p:nvPr/>
        </p:nvCxnSpPr>
        <p:spPr>
          <a:xfrm>
            <a:off x="0" y="6029396"/>
            <a:ext cx="9144000" cy="0"/>
          </a:xfrm>
          <a:prstGeom prst="straightConnector1">
            <a:avLst/>
          </a:prstGeom>
          <a:noFill/>
          <a:ln w="44450" cap="flat" cmpd="sng">
            <a:solidFill>
              <a:schemeClr val="dk1"/>
            </a:solidFill>
            <a:prstDash val="solid"/>
            <a:round/>
            <a:headEnd type="none" w="sm" len="sm"/>
            <a:tailEnd type="none" w="sm" len="sm"/>
          </a:ln>
        </p:spPr>
      </p:cxnSp>
      <p:pic>
        <p:nvPicPr>
          <p:cNvPr id="127" name="Shape 127"/>
          <p:cNvPicPr preferRelativeResize="0"/>
          <p:nvPr/>
        </p:nvPicPr>
        <p:blipFill>
          <a:blip r:embed="rId4">
            <a:alphaModFix/>
          </a:blip>
          <a:stretch>
            <a:fillRect/>
          </a:stretch>
        </p:blipFill>
        <p:spPr>
          <a:xfrm>
            <a:off x="0" y="6070424"/>
            <a:ext cx="624417" cy="529167"/>
          </a:xfrm>
          <a:prstGeom prst="rect">
            <a:avLst/>
          </a:prstGeom>
          <a:noFill/>
          <a:ln>
            <a:noFill/>
          </a:ln>
        </p:spPr>
      </p:pic>
      <p:sp>
        <p:nvSpPr>
          <p:cNvPr id="128" name="Shape 128"/>
          <p:cNvSpPr txBox="1"/>
          <p:nvPr/>
        </p:nvSpPr>
        <p:spPr>
          <a:xfrm>
            <a:off x="936417" y="6034980"/>
            <a:ext cx="7271167" cy="576833"/>
          </a:xfrm>
          <a:prstGeom prst="rect">
            <a:avLst/>
          </a:prstGeom>
          <a:noFill/>
          <a:ln>
            <a:noFill/>
          </a:ln>
        </p:spPr>
        <p:txBody>
          <a:bodyPr spcFirstLastPara="1" wrap="square" lIns="50792" tIns="50792" rIns="50792" bIns="50792" anchor="ctr" anchorCtr="0">
            <a:noAutofit/>
          </a:bodyPr>
          <a:lstStyle/>
          <a:p>
            <a:pPr algn="ctr"/>
            <a:r>
              <a:rPr lang="en-US" sz="2445" dirty="0"/>
              <a:t>National Weather Service</a:t>
            </a:r>
            <a:endParaRPr sz="2445" dirty="0"/>
          </a:p>
          <a:p>
            <a:pPr algn="ctr"/>
            <a:r>
              <a:rPr lang="en-US" sz="1333" b="1" dirty="0">
                <a:solidFill>
                  <a:srgbClr val="0000FF"/>
                </a:solidFill>
              </a:rPr>
              <a:t>www.weather.gov/wgrfc</a:t>
            </a:r>
            <a:endParaRPr sz="1333" b="1" dirty="0">
              <a:solidFill>
                <a:srgbClr val="0000FF"/>
              </a:solidFill>
            </a:endParaRPr>
          </a:p>
        </p:txBody>
      </p:sp>
      <p:pic>
        <p:nvPicPr>
          <p:cNvPr id="129" name="Shape 129"/>
          <p:cNvPicPr preferRelativeResize="0"/>
          <p:nvPr/>
        </p:nvPicPr>
        <p:blipFill>
          <a:blip r:embed="rId5">
            <a:alphaModFix/>
          </a:blip>
          <a:stretch>
            <a:fillRect/>
          </a:stretch>
        </p:blipFill>
        <p:spPr>
          <a:xfrm>
            <a:off x="8532158" y="6053316"/>
            <a:ext cx="576792" cy="576792"/>
          </a:xfrm>
          <a:prstGeom prst="rect">
            <a:avLst/>
          </a:prstGeom>
          <a:noFill/>
          <a:ln>
            <a:noFill/>
          </a:ln>
        </p:spPr>
      </p:pic>
      <p:grpSp>
        <p:nvGrpSpPr>
          <p:cNvPr id="21" name="Group 20"/>
          <p:cNvGrpSpPr/>
          <p:nvPr/>
        </p:nvGrpSpPr>
        <p:grpSpPr>
          <a:xfrm>
            <a:off x="-29876" y="879617"/>
            <a:ext cx="9178368" cy="4731608"/>
            <a:chOff x="-53778" y="1172147"/>
            <a:chExt cx="18924249" cy="8516895"/>
          </a:xfrm>
        </p:grpSpPr>
        <p:sp>
          <p:nvSpPr>
            <p:cNvPr id="85" name="Shape 85"/>
            <p:cNvSpPr/>
            <p:nvPr/>
          </p:nvSpPr>
          <p:spPr>
            <a:xfrm>
              <a:off x="0" y="1211125"/>
              <a:ext cx="2743200" cy="8448600"/>
            </a:xfrm>
            <a:prstGeom prst="rect">
              <a:avLst/>
            </a:prstGeom>
            <a:solidFill>
              <a:schemeClr val="accent6">
                <a:lumMod val="40000"/>
                <a:lumOff val="60000"/>
              </a:schemeClr>
            </a:solidFill>
            <a:ln w="25400" cap="flat" cmpd="sng">
              <a:noFill/>
              <a:prstDash val="solid"/>
              <a:round/>
              <a:headEnd type="none" w="sm" len="sm"/>
              <a:tailEnd type="none" w="sm" len="sm"/>
            </a:ln>
          </p:spPr>
          <p:txBody>
            <a:bodyPr spcFirstLastPara="1" wrap="square" lIns="50792" tIns="25389" rIns="50792" bIns="25389" anchor="ctr" anchorCtr="0">
              <a:noAutofit/>
            </a:bodyPr>
            <a:lstStyle/>
            <a:p>
              <a:pPr algn="ctr"/>
              <a:endParaRPr sz="1000">
                <a:solidFill>
                  <a:schemeClr val="lt1"/>
                </a:solidFill>
                <a:latin typeface="Calibri"/>
                <a:ea typeface="Calibri"/>
                <a:cs typeface="Calibri"/>
                <a:sym typeface="Calibri"/>
              </a:endParaRPr>
            </a:p>
          </p:txBody>
        </p:sp>
        <p:sp>
          <p:nvSpPr>
            <p:cNvPr id="86" name="Shape 86"/>
            <p:cNvSpPr/>
            <p:nvPr/>
          </p:nvSpPr>
          <p:spPr>
            <a:xfrm>
              <a:off x="2743200" y="1211125"/>
              <a:ext cx="2743200" cy="8448600"/>
            </a:xfrm>
            <a:prstGeom prst="rect">
              <a:avLst/>
            </a:prstGeom>
            <a:solidFill>
              <a:srgbClr val="00B050"/>
            </a:solidFill>
            <a:ln w="25400" cap="flat" cmpd="sng">
              <a:noFill/>
              <a:prstDash val="solid"/>
              <a:round/>
              <a:headEnd type="none" w="sm" len="sm"/>
              <a:tailEnd type="none" w="sm" len="sm"/>
            </a:ln>
          </p:spPr>
          <p:txBody>
            <a:bodyPr spcFirstLastPara="1" wrap="square" lIns="50792" tIns="25389" rIns="50792" bIns="25389" anchor="ctr" anchorCtr="0">
              <a:noAutofit/>
            </a:bodyPr>
            <a:lstStyle/>
            <a:p>
              <a:pPr algn="ctr"/>
              <a:endParaRPr sz="1000">
                <a:solidFill>
                  <a:schemeClr val="lt1"/>
                </a:solidFill>
                <a:latin typeface="Calibri"/>
                <a:ea typeface="Calibri"/>
                <a:cs typeface="Calibri"/>
                <a:sym typeface="Calibri"/>
              </a:endParaRPr>
            </a:p>
          </p:txBody>
        </p:sp>
        <p:sp>
          <p:nvSpPr>
            <p:cNvPr id="87" name="Shape 87"/>
            <p:cNvSpPr/>
            <p:nvPr/>
          </p:nvSpPr>
          <p:spPr>
            <a:xfrm>
              <a:off x="5486400" y="1211125"/>
              <a:ext cx="2743200" cy="8448600"/>
            </a:xfrm>
            <a:prstGeom prst="rect">
              <a:avLst/>
            </a:prstGeom>
            <a:solidFill>
              <a:srgbClr val="FFFF00"/>
            </a:solidFill>
            <a:ln w="25400" cap="flat" cmpd="sng">
              <a:noFill/>
              <a:prstDash val="solid"/>
              <a:round/>
              <a:headEnd type="none" w="sm" len="sm"/>
              <a:tailEnd type="none" w="sm" len="sm"/>
            </a:ln>
          </p:spPr>
          <p:txBody>
            <a:bodyPr spcFirstLastPara="1" wrap="square" lIns="50792" tIns="25389" rIns="50792" bIns="25389" anchor="ctr" anchorCtr="0">
              <a:noAutofit/>
            </a:bodyPr>
            <a:lstStyle/>
            <a:p>
              <a:pPr algn="ctr"/>
              <a:endParaRPr sz="1000">
                <a:solidFill>
                  <a:schemeClr val="lt1"/>
                </a:solidFill>
                <a:latin typeface="Calibri"/>
                <a:ea typeface="Calibri"/>
                <a:cs typeface="Calibri"/>
                <a:sym typeface="Calibri"/>
              </a:endParaRPr>
            </a:p>
          </p:txBody>
        </p:sp>
        <p:sp>
          <p:nvSpPr>
            <p:cNvPr id="88" name="Shape 88"/>
            <p:cNvSpPr/>
            <p:nvPr/>
          </p:nvSpPr>
          <p:spPr>
            <a:xfrm>
              <a:off x="8208325" y="1211125"/>
              <a:ext cx="2743200" cy="8448600"/>
            </a:xfrm>
            <a:prstGeom prst="rect">
              <a:avLst/>
            </a:prstGeom>
            <a:solidFill>
              <a:srgbClr val="FFA329"/>
            </a:solidFill>
            <a:ln w="25400" cap="flat" cmpd="sng">
              <a:noFill/>
              <a:prstDash val="solid"/>
              <a:round/>
              <a:headEnd type="none" w="sm" len="sm"/>
              <a:tailEnd type="none" w="sm" len="sm"/>
            </a:ln>
          </p:spPr>
          <p:txBody>
            <a:bodyPr spcFirstLastPara="1" wrap="square" lIns="50792" tIns="25389" rIns="50792" bIns="25389" anchor="ctr" anchorCtr="0">
              <a:noAutofit/>
            </a:bodyPr>
            <a:lstStyle/>
            <a:p>
              <a:pPr algn="ctr"/>
              <a:endParaRPr sz="1000">
                <a:solidFill>
                  <a:schemeClr val="lt1"/>
                </a:solidFill>
                <a:latin typeface="Calibri"/>
                <a:ea typeface="Calibri"/>
                <a:cs typeface="Calibri"/>
                <a:sym typeface="Calibri"/>
              </a:endParaRPr>
            </a:p>
          </p:txBody>
        </p:sp>
        <p:sp>
          <p:nvSpPr>
            <p:cNvPr id="89" name="Shape 89"/>
            <p:cNvSpPr/>
            <p:nvPr/>
          </p:nvSpPr>
          <p:spPr>
            <a:xfrm>
              <a:off x="10972800" y="1211125"/>
              <a:ext cx="2743200" cy="8448600"/>
            </a:xfrm>
            <a:prstGeom prst="rect">
              <a:avLst/>
            </a:prstGeom>
            <a:solidFill>
              <a:srgbClr val="FF0000"/>
            </a:solidFill>
            <a:ln w="25400" cap="flat" cmpd="sng">
              <a:noFill/>
              <a:prstDash val="solid"/>
              <a:round/>
              <a:headEnd type="none" w="sm" len="sm"/>
              <a:tailEnd type="none" w="sm" len="sm"/>
            </a:ln>
          </p:spPr>
          <p:txBody>
            <a:bodyPr spcFirstLastPara="1" wrap="square" lIns="50792" tIns="25389" rIns="50792" bIns="25389" anchor="ctr" anchorCtr="0">
              <a:noAutofit/>
            </a:bodyPr>
            <a:lstStyle/>
            <a:p>
              <a:pPr algn="ctr"/>
              <a:endParaRPr sz="1000">
                <a:solidFill>
                  <a:schemeClr val="lt1"/>
                </a:solidFill>
                <a:latin typeface="Calibri"/>
                <a:ea typeface="Calibri"/>
                <a:cs typeface="Calibri"/>
                <a:sym typeface="Calibri"/>
              </a:endParaRPr>
            </a:p>
          </p:txBody>
        </p:sp>
        <p:sp>
          <p:nvSpPr>
            <p:cNvPr id="90" name="Shape 90"/>
            <p:cNvSpPr/>
            <p:nvPr/>
          </p:nvSpPr>
          <p:spPr>
            <a:xfrm>
              <a:off x="13716000" y="1211125"/>
              <a:ext cx="2743200" cy="8448600"/>
            </a:xfrm>
            <a:prstGeom prst="rect">
              <a:avLst/>
            </a:prstGeom>
            <a:solidFill>
              <a:srgbClr val="FF00FF"/>
            </a:solidFill>
            <a:ln w="25400" cap="flat" cmpd="sng">
              <a:noFill/>
              <a:prstDash val="solid"/>
              <a:round/>
              <a:headEnd type="none" w="sm" len="sm"/>
              <a:tailEnd type="none" w="sm" len="sm"/>
            </a:ln>
          </p:spPr>
          <p:txBody>
            <a:bodyPr spcFirstLastPara="1" wrap="square" lIns="50792" tIns="25389" rIns="50792" bIns="25389" anchor="ctr" anchorCtr="0">
              <a:noAutofit/>
            </a:bodyPr>
            <a:lstStyle/>
            <a:p>
              <a:pPr algn="ctr"/>
              <a:endParaRPr sz="1000">
                <a:solidFill>
                  <a:schemeClr val="lt1"/>
                </a:solidFill>
                <a:latin typeface="Calibri"/>
                <a:ea typeface="Calibri"/>
                <a:cs typeface="Calibri"/>
                <a:sym typeface="Calibri"/>
              </a:endParaRPr>
            </a:p>
          </p:txBody>
        </p:sp>
        <p:grpSp>
          <p:nvGrpSpPr>
            <p:cNvPr id="91" name="Shape 91"/>
            <p:cNvGrpSpPr/>
            <p:nvPr/>
          </p:nvGrpSpPr>
          <p:grpSpPr>
            <a:xfrm>
              <a:off x="-53778" y="1211125"/>
              <a:ext cx="16485180" cy="1089879"/>
              <a:chOff x="-53778" y="1592125"/>
              <a:chExt cx="16485180" cy="1089879"/>
            </a:xfrm>
          </p:grpSpPr>
          <p:sp>
            <p:nvSpPr>
              <p:cNvPr id="92" name="Shape 92"/>
              <p:cNvSpPr txBox="1"/>
              <p:nvPr/>
            </p:nvSpPr>
            <p:spPr>
              <a:xfrm>
                <a:off x="-53778" y="1628640"/>
                <a:ext cx="2883900" cy="954000"/>
              </a:xfrm>
              <a:prstGeom prst="rect">
                <a:avLst/>
              </a:prstGeom>
              <a:noFill/>
              <a:ln>
                <a:noFill/>
              </a:ln>
            </p:spPr>
            <p:txBody>
              <a:bodyPr spcFirstLastPara="1" wrap="square" lIns="50792" tIns="25389" rIns="50792" bIns="25389" anchor="ctr" anchorCtr="0">
                <a:noAutofit/>
              </a:bodyPr>
              <a:lstStyle/>
              <a:p>
                <a:pPr algn="ctr"/>
                <a:r>
                  <a:rPr lang="en-US" sz="1778" b="1" dirty="0">
                    <a:latin typeface="Arial Narrow"/>
                    <a:ea typeface="Arial Narrow"/>
                    <a:cs typeface="Arial Narrow"/>
                    <a:sym typeface="Arial Narrow"/>
                  </a:rPr>
                  <a:t>Low Flow</a:t>
                </a:r>
                <a:endParaRPr sz="1778" b="1" dirty="0">
                  <a:latin typeface="Arial Narrow"/>
                  <a:ea typeface="Arial Narrow"/>
                  <a:cs typeface="Arial Narrow"/>
                  <a:sym typeface="Arial Narrow"/>
                </a:endParaRPr>
              </a:p>
              <a:p>
                <a:pPr algn="ctr"/>
                <a:endParaRPr sz="1778" b="1" dirty="0">
                  <a:latin typeface="Arial Narrow"/>
                  <a:ea typeface="Arial Narrow"/>
                  <a:cs typeface="Arial Narrow"/>
                  <a:sym typeface="Arial Narrow"/>
                </a:endParaRPr>
              </a:p>
            </p:txBody>
          </p:sp>
          <p:sp>
            <p:nvSpPr>
              <p:cNvPr id="93" name="Shape 93"/>
              <p:cNvSpPr txBox="1"/>
              <p:nvPr/>
            </p:nvSpPr>
            <p:spPr>
              <a:xfrm>
                <a:off x="2756956" y="1611180"/>
                <a:ext cx="2714628" cy="606379"/>
              </a:xfrm>
              <a:prstGeom prst="rect">
                <a:avLst/>
              </a:prstGeom>
              <a:noFill/>
              <a:ln>
                <a:noFill/>
              </a:ln>
            </p:spPr>
            <p:txBody>
              <a:bodyPr spcFirstLastPara="1" wrap="square" lIns="50792" tIns="25389" rIns="50792" bIns="25389" anchor="ctr" anchorCtr="0">
                <a:noAutofit/>
              </a:bodyPr>
              <a:lstStyle/>
              <a:p>
                <a:pPr algn="ctr"/>
                <a:r>
                  <a:rPr lang="en-US" sz="1778" b="1" dirty="0">
                    <a:latin typeface="Arial Narrow"/>
                    <a:ea typeface="Arial Narrow"/>
                    <a:cs typeface="Arial Narrow"/>
                    <a:sym typeface="Arial Narrow"/>
                  </a:rPr>
                  <a:t>No Flooding</a:t>
                </a:r>
                <a:endParaRPr sz="1778" b="1" dirty="0">
                  <a:latin typeface="Arial Narrow"/>
                  <a:ea typeface="Arial Narrow"/>
                  <a:cs typeface="Arial Narrow"/>
                  <a:sym typeface="Arial Narrow"/>
                </a:endParaRPr>
              </a:p>
            </p:txBody>
          </p:sp>
          <p:sp>
            <p:nvSpPr>
              <p:cNvPr id="94" name="Shape 94"/>
              <p:cNvSpPr txBox="1"/>
              <p:nvPr/>
            </p:nvSpPr>
            <p:spPr>
              <a:xfrm>
                <a:off x="5374639" y="1604704"/>
                <a:ext cx="2953829" cy="1077300"/>
              </a:xfrm>
              <a:prstGeom prst="rect">
                <a:avLst/>
              </a:prstGeom>
              <a:noFill/>
              <a:ln>
                <a:noFill/>
              </a:ln>
            </p:spPr>
            <p:txBody>
              <a:bodyPr spcFirstLastPara="1" wrap="square" lIns="50792" tIns="25389" rIns="50792" bIns="25389" anchor="ctr" anchorCtr="0">
                <a:noAutofit/>
              </a:bodyPr>
              <a:lstStyle/>
              <a:p>
                <a:pPr algn="ctr"/>
                <a:r>
                  <a:rPr lang="en-US" sz="1556" b="1" dirty="0">
                    <a:latin typeface="Arial Narrow"/>
                    <a:ea typeface="Arial Narrow"/>
                    <a:cs typeface="Arial Narrow"/>
                    <a:sym typeface="Arial Narrow"/>
                  </a:rPr>
                  <a:t>ACTION STAGE</a:t>
                </a:r>
                <a:endParaRPr sz="1556" b="1" dirty="0">
                  <a:latin typeface="Arial Narrow"/>
                  <a:ea typeface="Arial Narrow"/>
                  <a:cs typeface="Arial Narrow"/>
                  <a:sym typeface="Arial Narrow"/>
                </a:endParaRPr>
              </a:p>
              <a:p>
                <a:pPr algn="ctr"/>
                <a:r>
                  <a:rPr lang="en-US" sz="1556" b="1" dirty="0">
                    <a:latin typeface="Arial Narrow"/>
                    <a:ea typeface="Arial Narrow"/>
                    <a:cs typeface="Arial Narrow"/>
                    <a:sym typeface="Arial Narrow"/>
                  </a:rPr>
                  <a:t>(AS)</a:t>
                </a:r>
                <a:endParaRPr sz="1556" b="1" dirty="0">
                  <a:latin typeface="Arial Narrow"/>
                  <a:ea typeface="Arial Narrow"/>
                  <a:cs typeface="Arial Narrow"/>
                  <a:sym typeface="Arial Narrow"/>
                </a:endParaRPr>
              </a:p>
            </p:txBody>
          </p:sp>
          <p:sp>
            <p:nvSpPr>
              <p:cNvPr id="95" name="Shape 95"/>
              <p:cNvSpPr txBox="1"/>
              <p:nvPr/>
            </p:nvSpPr>
            <p:spPr>
              <a:xfrm>
                <a:off x="8201233" y="1592125"/>
                <a:ext cx="2716387" cy="1077300"/>
              </a:xfrm>
              <a:prstGeom prst="rect">
                <a:avLst/>
              </a:prstGeom>
              <a:noFill/>
              <a:ln>
                <a:noFill/>
              </a:ln>
            </p:spPr>
            <p:txBody>
              <a:bodyPr spcFirstLastPara="1" wrap="square" lIns="50792" tIns="25389" rIns="50792" bIns="25389" anchor="ctr" anchorCtr="0">
                <a:noAutofit/>
              </a:bodyPr>
              <a:lstStyle/>
              <a:p>
                <a:pPr algn="ctr"/>
                <a:r>
                  <a:rPr lang="en-US" sz="1778" b="1" dirty="0">
                    <a:latin typeface="Arial Narrow"/>
                    <a:ea typeface="Arial Narrow"/>
                    <a:cs typeface="Arial Narrow"/>
                    <a:sym typeface="Arial Narrow"/>
                  </a:rPr>
                  <a:t>MINOR </a:t>
                </a:r>
                <a:endParaRPr sz="1778" b="1" dirty="0">
                  <a:latin typeface="Arial Narrow"/>
                  <a:ea typeface="Arial Narrow"/>
                  <a:cs typeface="Arial Narrow"/>
                  <a:sym typeface="Arial Narrow"/>
                </a:endParaRPr>
              </a:p>
              <a:p>
                <a:pPr algn="ctr"/>
                <a:r>
                  <a:rPr lang="en-US" sz="1778" b="1" dirty="0">
                    <a:latin typeface="Arial Narrow"/>
                    <a:ea typeface="Arial Narrow"/>
                    <a:cs typeface="Arial Narrow"/>
                    <a:sym typeface="Arial Narrow"/>
                  </a:rPr>
                  <a:t>(MIN)</a:t>
                </a:r>
                <a:endParaRPr sz="1778" b="1" dirty="0">
                  <a:latin typeface="Arial Narrow"/>
                  <a:ea typeface="Arial Narrow"/>
                  <a:cs typeface="Arial Narrow"/>
                  <a:sym typeface="Arial Narrow"/>
                </a:endParaRPr>
              </a:p>
            </p:txBody>
          </p:sp>
          <p:sp>
            <p:nvSpPr>
              <p:cNvPr id="96" name="Shape 96"/>
              <p:cNvSpPr txBox="1"/>
              <p:nvPr/>
            </p:nvSpPr>
            <p:spPr>
              <a:xfrm>
                <a:off x="10958617" y="1592125"/>
                <a:ext cx="2747220" cy="1077300"/>
              </a:xfrm>
              <a:prstGeom prst="rect">
                <a:avLst/>
              </a:prstGeom>
              <a:noFill/>
              <a:ln>
                <a:noFill/>
              </a:ln>
            </p:spPr>
            <p:txBody>
              <a:bodyPr spcFirstLastPara="1" wrap="square" lIns="50792" tIns="25389" rIns="50792" bIns="25389" anchor="ctr" anchorCtr="0">
                <a:noAutofit/>
              </a:bodyPr>
              <a:lstStyle/>
              <a:p>
                <a:pPr algn="ctr"/>
                <a:r>
                  <a:rPr lang="en-US" sz="1778" b="1" dirty="0">
                    <a:latin typeface="Arial Narrow"/>
                    <a:ea typeface="Arial Narrow"/>
                    <a:cs typeface="Arial Narrow"/>
                    <a:sym typeface="Arial Narrow"/>
                  </a:rPr>
                  <a:t>MODERATE</a:t>
                </a:r>
                <a:endParaRPr sz="1778" b="1" dirty="0">
                  <a:latin typeface="Arial Narrow"/>
                  <a:ea typeface="Arial Narrow"/>
                  <a:cs typeface="Arial Narrow"/>
                  <a:sym typeface="Arial Narrow"/>
                </a:endParaRPr>
              </a:p>
              <a:p>
                <a:pPr algn="ctr"/>
                <a:r>
                  <a:rPr lang="en-US" sz="1778" b="1" dirty="0">
                    <a:latin typeface="Arial Narrow"/>
                    <a:ea typeface="Arial Narrow"/>
                    <a:cs typeface="Arial Narrow"/>
                    <a:sym typeface="Arial Narrow"/>
                  </a:rPr>
                  <a:t>(MDT)</a:t>
                </a:r>
                <a:endParaRPr sz="1778" b="1" dirty="0">
                  <a:latin typeface="Arial Narrow"/>
                  <a:ea typeface="Arial Narrow"/>
                  <a:cs typeface="Arial Narrow"/>
                  <a:sym typeface="Arial Narrow"/>
                </a:endParaRPr>
              </a:p>
            </p:txBody>
          </p:sp>
          <p:sp>
            <p:nvSpPr>
              <p:cNvPr id="97" name="Shape 97"/>
              <p:cNvSpPr txBox="1"/>
              <p:nvPr/>
            </p:nvSpPr>
            <p:spPr>
              <a:xfrm>
                <a:off x="13758402" y="1592125"/>
                <a:ext cx="2673000" cy="1077300"/>
              </a:xfrm>
              <a:prstGeom prst="rect">
                <a:avLst/>
              </a:prstGeom>
              <a:noFill/>
              <a:ln>
                <a:noFill/>
              </a:ln>
            </p:spPr>
            <p:txBody>
              <a:bodyPr spcFirstLastPara="1" wrap="square" lIns="50792" tIns="25389" rIns="50792" bIns="25389" anchor="ctr" anchorCtr="0">
                <a:noAutofit/>
              </a:bodyPr>
              <a:lstStyle/>
              <a:p>
                <a:pPr algn="ctr"/>
                <a:r>
                  <a:rPr lang="en-US" sz="1778" b="1" dirty="0">
                    <a:latin typeface="Arial Narrow"/>
                    <a:ea typeface="Arial Narrow"/>
                    <a:cs typeface="Arial Narrow"/>
                    <a:sym typeface="Arial Narrow"/>
                  </a:rPr>
                  <a:t>MAJOR</a:t>
                </a:r>
                <a:endParaRPr sz="1778" b="1" dirty="0">
                  <a:latin typeface="Arial Narrow"/>
                  <a:ea typeface="Arial Narrow"/>
                  <a:cs typeface="Arial Narrow"/>
                  <a:sym typeface="Arial Narrow"/>
                </a:endParaRPr>
              </a:p>
              <a:p>
                <a:pPr algn="ctr"/>
                <a:r>
                  <a:rPr lang="en-US" sz="1778" b="1" dirty="0">
                    <a:latin typeface="Arial Narrow"/>
                    <a:ea typeface="Arial Narrow"/>
                    <a:cs typeface="Arial Narrow"/>
                    <a:sym typeface="Arial Narrow"/>
                  </a:rPr>
                  <a:t>(MAJ)</a:t>
                </a:r>
                <a:endParaRPr sz="1778" b="1" dirty="0">
                  <a:latin typeface="Arial Narrow"/>
                  <a:ea typeface="Arial Narrow"/>
                  <a:cs typeface="Arial Narrow"/>
                  <a:sym typeface="Arial Narrow"/>
                </a:endParaRPr>
              </a:p>
            </p:txBody>
          </p:sp>
        </p:grpSp>
        <p:sp>
          <p:nvSpPr>
            <p:cNvPr id="98" name="Shape 98"/>
            <p:cNvSpPr txBox="1"/>
            <p:nvPr/>
          </p:nvSpPr>
          <p:spPr>
            <a:xfrm>
              <a:off x="2771004" y="2618201"/>
              <a:ext cx="2673000" cy="1569600"/>
            </a:xfrm>
            <a:prstGeom prst="rect">
              <a:avLst/>
            </a:prstGeom>
            <a:noFill/>
            <a:ln>
              <a:noFill/>
            </a:ln>
          </p:spPr>
          <p:txBody>
            <a:bodyPr spcFirstLastPara="1" wrap="square" lIns="50792" tIns="25389" rIns="50792" bIns="25389" anchor="t" anchorCtr="0">
              <a:noAutofit/>
            </a:bodyPr>
            <a:lstStyle/>
            <a:p>
              <a:pPr algn="ctr"/>
              <a:r>
                <a:rPr lang="en-US" sz="1333" b="1" dirty="0">
                  <a:latin typeface="Arial Narrow"/>
                  <a:ea typeface="Arial Narrow"/>
                  <a:cs typeface="Arial Narrow"/>
                  <a:sym typeface="Arial Narrow"/>
                </a:rPr>
                <a:t>River is within banks, no impacts</a:t>
              </a:r>
              <a:endParaRPr sz="1333" b="1" dirty="0">
                <a:latin typeface="Arial Narrow"/>
                <a:ea typeface="Arial Narrow"/>
                <a:cs typeface="Arial Narrow"/>
                <a:sym typeface="Arial Narrow"/>
              </a:endParaRPr>
            </a:p>
          </p:txBody>
        </p:sp>
        <p:sp>
          <p:nvSpPr>
            <p:cNvPr id="99" name="Shape 99"/>
            <p:cNvSpPr txBox="1"/>
            <p:nvPr/>
          </p:nvSpPr>
          <p:spPr>
            <a:xfrm>
              <a:off x="11007968" y="2577443"/>
              <a:ext cx="2673000" cy="1569600"/>
            </a:xfrm>
            <a:prstGeom prst="rect">
              <a:avLst/>
            </a:prstGeom>
            <a:noFill/>
            <a:ln>
              <a:noFill/>
            </a:ln>
          </p:spPr>
          <p:txBody>
            <a:bodyPr spcFirstLastPara="1" wrap="square" lIns="50792" tIns="25389" rIns="50792" bIns="25389" anchor="t" anchorCtr="0">
              <a:noAutofit/>
            </a:bodyPr>
            <a:lstStyle/>
            <a:p>
              <a:pPr algn="ctr"/>
              <a:r>
                <a:rPr lang="en-US" sz="1333" b="1" dirty="0">
                  <a:latin typeface="Arial Narrow"/>
                  <a:ea typeface="Arial Narrow"/>
                  <a:cs typeface="Arial Narrow"/>
                  <a:sym typeface="Arial Narrow"/>
                </a:rPr>
                <a:t>Buildings threatened, roads flooded and impassable</a:t>
              </a:r>
              <a:endParaRPr sz="1333" b="1" dirty="0">
                <a:latin typeface="Arial Narrow"/>
                <a:ea typeface="Arial Narrow"/>
                <a:cs typeface="Arial Narrow"/>
                <a:sym typeface="Arial Narrow"/>
              </a:endParaRPr>
            </a:p>
          </p:txBody>
        </p:sp>
        <p:sp>
          <p:nvSpPr>
            <p:cNvPr id="100" name="Shape 100"/>
            <p:cNvSpPr txBox="1"/>
            <p:nvPr/>
          </p:nvSpPr>
          <p:spPr>
            <a:xfrm>
              <a:off x="5521569" y="2588255"/>
              <a:ext cx="2673000" cy="1569600"/>
            </a:xfrm>
            <a:prstGeom prst="rect">
              <a:avLst/>
            </a:prstGeom>
            <a:noFill/>
            <a:ln>
              <a:noFill/>
            </a:ln>
          </p:spPr>
          <p:txBody>
            <a:bodyPr spcFirstLastPara="1" wrap="square" lIns="50792" tIns="25389" rIns="50792" bIns="25389" anchor="t" anchorCtr="0">
              <a:noAutofit/>
            </a:bodyPr>
            <a:lstStyle/>
            <a:p>
              <a:pPr algn="ctr"/>
              <a:r>
                <a:rPr lang="en-US" sz="1333" b="1" dirty="0">
                  <a:latin typeface="Arial Narrow"/>
                  <a:ea typeface="Arial Narrow"/>
                  <a:cs typeface="Arial Narrow"/>
                  <a:sym typeface="Arial Narrow"/>
                </a:rPr>
                <a:t>River is higher, possibly out of banks</a:t>
              </a:r>
              <a:endParaRPr sz="1333" b="1" dirty="0">
                <a:latin typeface="Arial Narrow"/>
                <a:ea typeface="Arial Narrow"/>
                <a:cs typeface="Arial Narrow"/>
                <a:sym typeface="Arial Narrow"/>
              </a:endParaRPr>
            </a:p>
          </p:txBody>
        </p:sp>
        <p:sp>
          <p:nvSpPr>
            <p:cNvPr id="101" name="Shape 101"/>
            <p:cNvSpPr txBox="1"/>
            <p:nvPr/>
          </p:nvSpPr>
          <p:spPr>
            <a:xfrm>
              <a:off x="8184311" y="2454586"/>
              <a:ext cx="2753457" cy="1704862"/>
            </a:xfrm>
            <a:prstGeom prst="rect">
              <a:avLst/>
            </a:prstGeom>
            <a:noFill/>
            <a:ln>
              <a:noFill/>
            </a:ln>
          </p:spPr>
          <p:txBody>
            <a:bodyPr spcFirstLastPara="1" wrap="square" lIns="50792" tIns="25389" rIns="50792" bIns="25389" anchor="t" anchorCtr="0">
              <a:noAutofit/>
            </a:bodyPr>
            <a:lstStyle/>
            <a:p>
              <a:pPr algn="ctr"/>
              <a:r>
                <a:rPr lang="en-US" sz="1333" b="1" dirty="0">
                  <a:latin typeface="Arial Narrow"/>
                  <a:ea typeface="Arial Narrow"/>
                  <a:cs typeface="Arial Narrow"/>
                  <a:sym typeface="Arial Narrow"/>
                </a:rPr>
                <a:t>Impacts to secondary roads and lowlands near floodplain </a:t>
              </a:r>
              <a:endParaRPr sz="1333" b="1" dirty="0">
                <a:latin typeface="Arial Narrow"/>
                <a:ea typeface="Arial Narrow"/>
                <a:cs typeface="Arial Narrow"/>
                <a:sym typeface="Arial Narrow"/>
              </a:endParaRPr>
            </a:p>
          </p:txBody>
        </p:sp>
        <p:sp>
          <p:nvSpPr>
            <p:cNvPr id="102" name="Shape 102"/>
            <p:cNvSpPr txBox="1"/>
            <p:nvPr/>
          </p:nvSpPr>
          <p:spPr>
            <a:xfrm>
              <a:off x="13592986" y="2444536"/>
              <a:ext cx="3001440" cy="1672493"/>
            </a:xfrm>
            <a:prstGeom prst="rect">
              <a:avLst/>
            </a:prstGeom>
            <a:noFill/>
            <a:ln>
              <a:noFill/>
            </a:ln>
          </p:spPr>
          <p:txBody>
            <a:bodyPr spcFirstLastPara="1" wrap="square" lIns="50792" tIns="25389" rIns="50792" bIns="25389" anchor="t" anchorCtr="0">
              <a:noAutofit/>
            </a:bodyPr>
            <a:lstStyle/>
            <a:p>
              <a:pPr algn="ctr"/>
              <a:r>
                <a:rPr lang="en-US" sz="1333" b="1" dirty="0">
                  <a:latin typeface="Arial Narrow"/>
                  <a:ea typeface="Arial Narrow"/>
                  <a:cs typeface="Arial Narrow"/>
                  <a:sym typeface="Arial Narrow"/>
                </a:rPr>
                <a:t>Significant impacts to buildings, structures and roadways</a:t>
              </a:r>
              <a:endParaRPr sz="1333" b="1" dirty="0">
                <a:latin typeface="Arial Narrow"/>
                <a:ea typeface="Arial Narrow"/>
                <a:cs typeface="Arial Narrow"/>
                <a:sym typeface="Arial Narrow"/>
              </a:endParaRPr>
            </a:p>
          </p:txBody>
        </p:sp>
        <p:sp>
          <p:nvSpPr>
            <p:cNvPr id="103" name="Shape 103"/>
            <p:cNvSpPr txBox="1"/>
            <p:nvPr/>
          </p:nvSpPr>
          <p:spPr>
            <a:xfrm>
              <a:off x="6540" y="2613064"/>
              <a:ext cx="2673000" cy="1077300"/>
            </a:xfrm>
            <a:prstGeom prst="rect">
              <a:avLst/>
            </a:prstGeom>
            <a:noFill/>
            <a:ln>
              <a:noFill/>
            </a:ln>
          </p:spPr>
          <p:txBody>
            <a:bodyPr spcFirstLastPara="1" wrap="square" lIns="50792" tIns="25389" rIns="50792" bIns="25389" anchor="t" anchorCtr="0">
              <a:noAutofit/>
            </a:bodyPr>
            <a:lstStyle/>
            <a:p>
              <a:pPr algn="ctr"/>
              <a:r>
                <a:rPr lang="en-US" sz="1333" b="1" dirty="0">
                  <a:latin typeface="Arial Narrow"/>
                  <a:ea typeface="Arial Narrow"/>
                  <a:cs typeface="Arial Narrow"/>
                  <a:sym typeface="Arial Narrow"/>
                </a:rPr>
                <a:t>Impacts to water supply and intake/outflow structures</a:t>
              </a:r>
              <a:endParaRPr sz="1333" b="1" dirty="0">
                <a:latin typeface="Arial Narrow"/>
                <a:ea typeface="Arial Narrow"/>
                <a:cs typeface="Arial Narrow"/>
                <a:sym typeface="Arial Narrow"/>
              </a:endParaRPr>
            </a:p>
          </p:txBody>
        </p:sp>
        <p:grpSp>
          <p:nvGrpSpPr>
            <p:cNvPr id="104" name="Shape 104"/>
            <p:cNvGrpSpPr/>
            <p:nvPr/>
          </p:nvGrpSpPr>
          <p:grpSpPr>
            <a:xfrm>
              <a:off x="2779785" y="4184808"/>
              <a:ext cx="10989782" cy="1400746"/>
              <a:chOff x="2734497" y="4028994"/>
              <a:chExt cx="10989782" cy="1973413"/>
            </a:xfrm>
          </p:grpSpPr>
          <p:sp>
            <p:nvSpPr>
              <p:cNvPr id="105" name="Shape 105"/>
              <p:cNvSpPr txBox="1"/>
              <p:nvPr/>
            </p:nvSpPr>
            <p:spPr>
              <a:xfrm>
                <a:off x="2734497" y="4432807"/>
                <a:ext cx="2672999" cy="1385100"/>
              </a:xfrm>
              <a:prstGeom prst="rect">
                <a:avLst/>
              </a:prstGeom>
              <a:noFill/>
              <a:ln>
                <a:noFill/>
              </a:ln>
            </p:spPr>
            <p:txBody>
              <a:bodyPr spcFirstLastPara="1" wrap="square" lIns="50792" tIns="25389" rIns="50792" bIns="25389" anchor="ctr" anchorCtr="0">
                <a:noAutofit/>
              </a:bodyPr>
              <a:lstStyle/>
              <a:p>
                <a:pPr algn="ctr"/>
                <a:r>
                  <a:rPr lang="en-US" sz="1333" dirty="0">
                    <a:latin typeface="Arial Narrow"/>
                    <a:ea typeface="Arial Narrow"/>
                    <a:cs typeface="Arial Narrow"/>
                    <a:sym typeface="Arial Narrow"/>
                  </a:rPr>
                  <a:t>Only daily operational points will have forecasts available</a:t>
                </a:r>
                <a:endParaRPr sz="1333" dirty="0">
                  <a:latin typeface="Arial Narrow"/>
                  <a:ea typeface="Arial Narrow"/>
                  <a:cs typeface="Arial Narrow"/>
                  <a:sym typeface="Arial Narrow"/>
                </a:endParaRPr>
              </a:p>
            </p:txBody>
          </p:sp>
          <p:sp>
            <p:nvSpPr>
              <p:cNvPr id="106" name="Shape 106"/>
              <p:cNvSpPr txBox="1"/>
              <p:nvPr/>
            </p:nvSpPr>
            <p:spPr>
              <a:xfrm>
                <a:off x="5521575" y="4432807"/>
                <a:ext cx="2673000" cy="1569600"/>
              </a:xfrm>
              <a:prstGeom prst="rect">
                <a:avLst/>
              </a:prstGeom>
              <a:noFill/>
              <a:ln>
                <a:noFill/>
              </a:ln>
            </p:spPr>
            <p:txBody>
              <a:bodyPr spcFirstLastPara="1" wrap="square" lIns="50792" tIns="25389" rIns="50792" bIns="25389" anchor="ctr" anchorCtr="0">
                <a:noAutofit/>
              </a:bodyPr>
              <a:lstStyle/>
              <a:p>
                <a:pPr algn="ctr"/>
                <a:r>
                  <a:rPr lang="en-US" sz="1333" dirty="0">
                    <a:latin typeface="Arial Narrow"/>
                    <a:ea typeface="Arial Narrow"/>
                    <a:cs typeface="Arial Narrow"/>
                    <a:sym typeface="Arial Narrow"/>
                  </a:rPr>
                  <a:t>Flood Statements, River Forecasts Begin</a:t>
                </a:r>
                <a:endParaRPr sz="1333" dirty="0">
                  <a:latin typeface="Arial Narrow"/>
                  <a:ea typeface="Arial Narrow"/>
                  <a:cs typeface="Arial Narrow"/>
                  <a:sym typeface="Arial Narrow"/>
                </a:endParaRPr>
              </a:p>
            </p:txBody>
          </p:sp>
          <p:sp>
            <p:nvSpPr>
              <p:cNvPr id="107" name="Shape 107"/>
              <p:cNvSpPr txBox="1"/>
              <p:nvPr/>
            </p:nvSpPr>
            <p:spPr>
              <a:xfrm>
                <a:off x="8257405" y="4301660"/>
                <a:ext cx="2673000" cy="1385100"/>
              </a:xfrm>
              <a:prstGeom prst="rect">
                <a:avLst/>
              </a:prstGeom>
              <a:noFill/>
              <a:ln>
                <a:noFill/>
              </a:ln>
            </p:spPr>
            <p:txBody>
              <a:bodyPr spcFirstLastPara="1" wrap="square" lIns="50792" tIns="25389" rIns="50792" bIns="25389" anchor="ctr" anchorCtr="0">
                <a:noAutofit/>
              </a:bodyPr>
              <a:lstStyle/>
              <a:p>
                <a:pPr algn="ctr"/>
                <a:r>
                  <a:rPr lang="en-US" sz="1333" dirty="0">
                    <a:latin typeface="Arial Narrow"/>
                    <a:ea typeface="Arial Narrow"/>
                    <a:cs typeface="Arial Narrow"/>
                    <a:sym typeface="Arial Narrow"/>
                  </a:rPr>
                  <a:t>Flood Warnings, River Forecasts</a:t>
                </a:r>
                <a:endParaRPr sz="1333" dirty="0">
                  <a:latin typeface="Arial Narrow"/>
                  <a:ea typeface="Arial Narrow"/>
                  <a:cs typeface="Arial Narrow"/>
                  <a:sym typeface="Arial Narrow"/>
                </a:endParaRPr>
              </a:p>
            </p:txBody>
          </p:sp>
          <p:sp>
            <p:nvSpPr>
              <p:cNvPr id="109" name="Shape 109"/>
              <p:cNvSpPr txBox="1"/>
              <p:nvPr/>
            </p:nvSpPr>
            <p:spPr>
              <a:xfrm>
                <a:off x="10981078" y="4028994"/>
                <a:ext cx="2743201" cy="1385100"/>
              </a:xfrm>
              <a:prstGeom prst="rect">
                <a:avLst/>
              </a:prstGeom>
              <a:noFill/>
              <a:ln>
                <a:noFill/>
              </a:ln>
            </p:spPr>
            <p:txBody>
              <a:bodyPr spcFirstLastPara="1" wrap="square" lIns="50792" tIns="25389" rIns="50792" bIns="25389" anchor="ctr" anchorCtr="0">
                <a:noAutofit/>
              </a:bodyPr>
              <a:lstStyle/>
              <a:p>
                <a:pPr algn="ctr"/>
                <a:r>
                  <a:rPr lang="en-US" sz="1333" dirty="0">
                    <a:latin typeface="Arial Narrow"/>
                    <a:ea typeface="Arial Narrow"/>
                    <a:cs typeface="Arial Narrow"/>
                    <a:sym typeface="Arial Narrow"/>
                  </a:rPr>
                  <a:t>Flood Warnings, River Forecasts</a:t>
                </a:r>
                <a:endParaRPr sz="1333" dirty="0">
                  <a:latin typeface="Arial Narrow"/>
                  <a:ea typeface="Arial Narrow"/>
                  <a:cs typeface="Arial Narrow"/>
                  <a:sym typeface="Arial Narrow"/>
                </a:endParaRPr>
              </a:p>
            </p:txBody>
          </p:sp>
        </p:grpSp>
        <p:grpSp>
          <p:nvGrpSpPr>
            <p:cNvPr id="118" name="Shape 118"/>
            <p:cNvGrpSpPr/>
            <p:nvPr/>
          </p:nvGrpSpPr>
          <p:grpSpPr>
            <a:xfrm>
              <a:off x="30879" y="7949856"/>
              <a:ext cx="16362143" cy="1709931"/>
              <a:chOff x="30879" y="7416456"/>
              <a:chExt cx="16362143" cy="1709931"/>
            </a:xfrm>
          </p:grpSpPr>
          <p:sp>
            <p:nvSpPr>
              <p:cNvPr id="119" name="Shape 119"/>
              <p:cNvSpPr txBox="1"/>
              <p:nvPr/>
            </p:nvSpPr>
            <p:spPr>
              <a:xfrm>
                <a:off x="13720022" y="7416456"/>
                <a:ext cx="2673000" cy="831000"/>
              </a:xfrm>
              <a:prstGeom prst="rect">
                <a:avLst/>
              </a:prstGeom>
              <a:noFill/>
              <a:ln>
                <a:noFill/>
              </a:ln>
            </p:spPr>
            <p:txBody>
              <a:bodyPr spcFirstLastPara="1" wrap="square" lIns="50792" tIns="25389" rIns="50792" bIns="25389" anchor="t" anchorCtr="0">
                <a:noAutofit/>
              </a:bodyPr>
              <a:lstStyle/>
              <a:p>
                <a:pPr lvl="0"/>
                <a:r>
                  <a:rPr lang="en-US" sz="1111" i="1" dirty="0">
                    <a:latin typeface="Arial Narrow"/>
                    <a:ea typeface="Arial Narrow"/>
                    <a:cs typeface="Arial Narrow"/>
                    <a:sym typeface="Arial Narrow"/>
                  </a:rPr>
                  <a:t>• Evacuations may be necessary</a:t>
                </a:r>
              </a:p>
              <a:p>
                <a:pPr lvl="0"/>
                <a:r>
                  <a:rPr lang="en-US" sz="1111" i="1" dirty="0">
                    <a:latin typeface="Arial Narrow"/>
                    <a:ea typeface="Arial Narrow"/>
                    <a:cs typeface="Arial Narrow"/>
                    <a:sym typeface="Arial Narrow"/>
                  </a:rPr>
                  <a:t>• </a:t>
                </a:r>
                <a:r>
                  <a:rPr lang="en-US" sz="1111" i="1" dirty="0">
                    <a:latin typeface="Arial Narrow"/>
                    <a:sym typeface="Arial Narrow"/>
                  </a:rPr>
                  <a:t>Seek higher ground</a:t>
                </a:r>
              </a:p>
              <a:p>
                <a:pPr lvl="0"/>
                <a:r>
                  <a:rPr lang="en-US" sz="1111" i="1" dirty="0">
                    <a:latin typeface="Arial Narrow"/>
                    <a:ea typeface="Arial Narrow"/>
                    <a:cs typeface="Arial Narrow"/>
                    <a:sym typeface="Arial Narrow"/>
                  </a:rPr>
                  <a:t>• P</a:t>
                </a:r>
                <a:r>
                  <a:rPr lang="en-US" sz="1111" i="1" dirty="0">
                    <a:latin typeface="Arial Narrow"/>
                    <a:sym typeface="Arial Narrow"/>
                  </a:rPr>
                  <a:t>otentially safer to shelter in place</a:t>
                </a:r>
                <a:endParaRPr sz="1111" dirty="0"/>
              </a:p>
            </p:txBody>
          </p:sp>
          <p:sp>
            <p:nvSpPr>
              <p:cNvPr id="120" name="Shape 120"/>
              <p:cNvSpPr txBox="1"/>
              <p:nvPr/>
            </p:nvSpPr>
            <p:spPr>
              <a:xfrm>
                <a:off x="11011989" y="7556787"/>
                <a:ext cx="2673000" cy="1569600"/>
              </a:xfrm>
              <a:prstGeom prst="rect">
                <a:avLst/>
              </a:prstGeom>
              <a:noFill/>
              <a:ln>
                <a:noFill/>
              </a:ln>
            </p:spPr>
            <p:txBody>
              <a:bodyPr spcFirstLastPara="1" wrap="square" lIns="50792" tIns="25389" rIns="50792" bIns="25389" anchor="t" anchorCtr="0">
                <a:noAutofit/>
              </a:bodyPr>
              <a:lstStyle/>
              <a:p>
                <a:r>
                  <a:rPr lang="en-US" sz="1111" i="1" dirty="0">
                    <a:latin typeface="Arial Narrow"/>
                    <a:ea typeface="Arial Narrow"/>
                    <a:cs typeface="Arial Narrow"/>
                    <a:sym typeface="Arial Narrow"/>
                  </a:rPr>
                  <a:t>• Turn around don’t drown!</a:t>
                </a:r>
              </a:p>
              <a:p>
                <a:r>
                  <a:rPr lang="en-US" sz="1111" i="1" dirty="0">
                    <a:latin typeface="Arial Narrow"/>
                    <a:ea typeface="Arial Narrow"/>
                    <a:cs typeface="Arial Narrow"/>
                    <a:sym typeface="Arial Narrow"/>
                  </a:rPr>
                  <a:t>• Homes and buildings could be cut off as well and should prepare</a:t>
                </a:r>
              </a:p>
              <a:p>
                <a:endParaRPr lang="en-US" sz="1111" i="1" dirty="0">
                  <a:latin typeface="Arial Narrow"/>
                  <a:ea typeface="Arial Narrow"/>
                  <a:cs typeface="Arial Narrow"/>
                  <a:sym typeface="Arial Narrow"/>
                </a:endParaRPr>
              </a:p>
              <a:p>
                <a:endParaRPr sz="1111" dirty="0"/>
              </a:p>
            </p:txBody>
          </p:sp>
          <p:sp>
            <p:nvSpPr>
              <p:cNvPr id="121" name="Shape 121"/>
              <p:cNvSpPr txBox="1"/>
              <p:nvPr/>
            </p:nvSpPr>
            <p:spPr>
              <a:xfrm>
                <a:off x="8226799" y="7556786"/>
                <a:ext cx="2673000" cy="1569600"/>
              </a:xfrm>
              <a:prstGeom prst="rect">
                <a:avLst/>
              </a:prstGeom>
              <a:noFill/>
              <a:ln>
                <a:noFill/>
              </a:ln>
            </p:spPr>
            <p:txBody>
              <a:bodyPr spcFirstLastPara="1" wrap="square" lIns="50792" tIns="25389" rIns="50792" bIns="25389" anchor="t" anchorCtr="0">
                <a:noAutofit/>
              </a:bodyPr>
              <a:lstStyle/>
              <a:p>
                <a:r>
                  <a:rPr lang="en-US" sz="1111" i="1" dirty="0">
                    <a:latin typeface="Arial Narrow"/>
                    <a:ea typeface="Arial Narrow"/>
                    <a:cs typeface="Arial Narrow"/>
                    <a:sym typeface="Arial Narrow"/>
                  </a:rPr>
                  <a:t>• Turn around don’t drown! </a:t>
                </a:r>
              </a:p>
              <a:p>
                <a:pPr lvl="0"/>
                <a:r>
                  <a:rPr lang="en-US" sz="1111" i="1" dirty="0">
                    <a:latin typeface="Arial Narrow"/>
                    <a:ea typeface="Arial Narrow"/>
                    <a:cs typeface="Arial Narrow"/>
                    <a:sym typeface="Arial Narrow"/>
                  </a:rPr>
                  <a:t>• </a:t>
                </a:r>
                <a:r>
                  <a:rPr lang="en-US" sz="1111" i="1" dirty="0">
                    <a:latin typeface="Arial Narrow"/>
                    <a:sym typeface="Arial Narrow"/>
                  </a:rPr>
                  <a:t>Stay away from river’s edge as flow speeds could be high</a:t>
                </a:r>
                <a:endParaRPr sz="1111" dirty="0"/>
              </a:p>
            </p:txBody>
          </p:sp>
          <p:sp>
            <p:nvSpPr>
              <p:cNvPr id="122" name="Shape 122"/>
              <p:cNvSpPr txBox="1"/>
              <p:nvPr/>
            </p:nvSpPr>
            <p:spPr>
              <a:xfrm>
                <a:off x="5495345" y="7556029"/>
                <a:ext cx="2778300" cy="1569600"/>
              </a:xfrm>
              <a:prstGeom prst="rect">
                <a:avLst/>
              </a:prstGeom>
              <a:noFill/>
              <a:ln>
                <a:noFill/>
              </a:ln>
            </p:spPr>
            <p:txBody>
              <a:bodyPr spcFirstLastPara="1" wrap="square" lIns="50792" tIns="25389" rIns="50792" bIns="25389" anchor="t" anchorCtr="0">
                <a:noAutofit/>
              </a:bodyPr>
              <a:lstStyle/>
              <a:p>
                <a:r>
                  <a:rPr lang="en-US" sz="1111" i="1" dirty="0">
                    <a:latin typeface="Arial Narrow"/>
                    <a:ea typeface="Arial Narrow"/>
                    <a:cs typeface="Arial Narrow"/>
                    <a:sym typeface="Arial Narrow"/>
                  </a:rPr>
                  <a:t>• Higher flows</a:t>
                </a:r>
                <a:endParaRPr lang="en-US" sz="1111" dirty="0">
                  <a:ea typeface="Arial Narrow"/>
                </a:endParaRPr>
              </a:p>
              <a:p>
                <a:r>
                  <a:rPr lang="en-US" sz="1111" i="1" dirty="0">
                    <a:latin typeface="Arial Narrow"/>
                    <a:ea typeface="Arial Narrow"/>
                    <a:cs typeface="Arial Narrow"/>
                    <a:sym typeface="Arial Narrow"/>
                  </a:rPr>
                  <a:t>• River could be out of banks</a:t>
                </a:r>
                <a:endParaRPr lang="en-US" sz="1111" dirty="0">
                  <a:ea typeface="Arial Narrow"/>
                </a:endParaRPr>
              </a:p>
              <a:p>
                <a:endParaRPr lang="en-US" sz="1111" i="1" dirty="0">
                  <a:latin typeface="Arial Narrow"/>
                  <a:ea typeface="Arial Narrow"/>
                  <a:cs typeface="Arial Narrow"/>
                  <a:sym typeface="Arial Narrow"/>
                </a:endParaRPr>
              </a:p>
            </p:txBody>
          </p:sp>
          <p:sp>
            <p:nvSpPr>
              <p:cNvPr id="123" name="Shape 123"/>
              <p:cNvSpPr txBox="1"/>
              <p:nvPr/>
            </p:nvSpPr>
            <p:spPr>
              <a:xfrm>
                <a:off x="2746280" y="7593656"/>
                <a:ext cx="2673000" cy="1200300"/>
              </a:xfrm>
              <a:prstGeom prst="rect">
                <a:avLst/>
              </a:prstGeom>
              <a:noFill/>
              <a:ln>
                <a:noFill/>
              </a:ln>
            </p:spPr>
            <p:txBody>
              <a:bodyPr spcFirstLastPara="1" wrap="square" lIns="50792" tIns="25389" rIns="50792" bIns="25389" anchor="t" anchorCtr="0">
                <a:noAutofit/>
              </a:bodyPr>
              <a:lstStyle/>
              <a:p>
                <a:r>
                  <a:rPr lang="en-US" sz="1111" i="1" dirty="0">
                    <a:latin typeface="Arial Narrow"/>
                    <a:ea typeface="Arial Narrow"/>
                    <a:cs typeface="Arial Narrow"/>
                    <a:sym typeface="Arial Narrow"/>
                  </a:rPr>
                  <a:t>• River can be running higher than “normal” so caution should still be used</a:t>
                </a:r>
                <a:endParaRPr sz="1111" i="1" dirty="0">
                  <a:latin typeface="Arial Narrow"/>
                  <a:ea typeface="Arial Narrow"/>
                  <a:cs typeface="Arial Narrow"/>
                  <a:sym typeface="Arial Narrow"/>
                </a:endParaRPr>
              </a:p>
            </p:txBody>
          </p:sp>
          <p:sp>
            <p:nvSpPr>
              <p:cNvPr id="124" name="Shape 124"/>
              <p:cNvSpPr txBox="1"/>
              <p:nvPr/>
            </p:nvSpPr>
            <p:spPr>
              <a:xfrm>
                <a:off x="30879" y="7464848"/>
                <a:ext cx="2673000" cy="831000"/>
              </a:xfrm>
              <a:prstGeom prst="rect">
                <a:avLst/>
              </a:prstGeom>
              <a:noFill/>
              <a:ln>
                <a:noFill/>
              </a:ln>
            </p:spPr>
            <p:txBody>
              <a:bodyPr spcFirstLastPara="1" wrap="square" lIns="50792" tIns="25389" rIns="50792" bIns="25389" anchor="t" anchorCtr="0">
                <a:noAutofit/>
              </a:bodyPr>
              <a:lstStyle/>
              <a:p>
                <a:r>
                  <a:rPr lang="en-US" sz="1111" i="1" dirty="0">
                    <a:latin typeface="Arial Narrow"/>
                    <a:ea typeface="Arial Narrow"/>
                    <a:cs typeface="Arial Narrow"/>
                    <a:sym typeface="Arial Narrow"/>
                  </a:rPr>
                  <a:t>• Agriculture industry will have to prepare</a:t>
                </a:r>
              </a:p>
              <a:p>
                <a:pPr lvl="0"/>
                <a:r>
                  <a:rPr lang="en-US" sz="1111" i="1" dirty="0">
                    <a:latin typeface="Arial Narrow"/>
                    <a:ea typeface="Arial Narrow"/>
                    <a:cs typeface="Arial Narrow"/>
                    <a:sym typeface="Arial Narrow"/>
                  </a:rPr>
                  <a:t>• </a:t>
                </a:r>
                <a:r>
                  <a:rPr lang="en-US" sz="1111" i="1" dirty="0">
                    <a:latin typeface="Arial Narrow"/>
                    <a:sym typeface="Arial Narrow"/>
                  </a:rPr>
                  <a:t>Reservoir levels for water storage monitored</a:t>
                </a:r>
                <a:endParaRPr sz="1111" dirty="0"/>
              </a:p>
            </p:txBody>
          </p:sp>
        </p:grpSp>
        <p:pic>
          <p:nvPicPr>
            <p:cNvPr id="2" name="Picture 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19416" y="5917923"/>
              <a:ext cx="2809380" cy="201168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055" y="5917923"/>
              <a:ext cx="2729995" cy="2011680"/>
            </a:xfrm>
            <a:prstGeom prst="rect">
              <a:avLst/>
            </a:prstGeom>
          </p:spPr>
        </p:pic>
        <p:pic>
          <p:nvPicPr>
            <p:cNvPr id="4" name="Picture 3"/>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503987" y="5935383"/>
              <a:ext cx="2695134" cy="1994220"/>
            </a:xfrm>
            <a:prstGeom prst="rect">
              <a:avLst/>
            </a:prstGeom>
          </p:spPr>
        </p:pic>
        <p:pic>
          <p:nvPicPr>
            <p:cNvPr id="5" name="Picture 4"/>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230134" y="5917544"/>
              <a:ext cx="2682702" cy="2011680"/>
            </a:xfrm>
            <a:prstGeom prst="rect">
              <a:avLst/>
            </a:prstGeom>
          </p:spPr>
        </p:pic>
        <p:pic>
          <p:nvPicPr>
            <p:cNvPr id="6" name="Picture 5"/>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0966285" y="5939115"/>
              <a:ext cx="3050193" cy="2011680"/>
            </a:xfrm>
            <a:prstGeom prst="rect">
              <a:avLst/>
            </a:prstGeom>
          </p:spPr>
        </p:pic>
        <p:pic>
          <p:nvPicPr>
            <p:cNvPr id="7" name="Picture 6"/>
            <p:cNvPicPr>
              <a:picLocks noChangeAspect="1"/>
            </p:cNvPicPr>
            <p:nvPr/>
          </p:nvPicPr>
          <p:blipFill rotWithShape="1">
            <a:blip r:embed="rId11" cstate="print">
              <a:extLst>
                <a:ext uri="{28A0092B-C50C-407E-A947-70E740481C1C}">
                  <a14:useLocalDpi xmlns:a14="http://schemas.microsoft.com/office/drawing/2010/main"/>
                </a:ext>
              </a:extLst>
            </a:blip>
            <a:srcRect l="-1"/>
            <a:stretch/>
          </p:blipFill>
          <p:spPr>
            <a:xfrm>
              <a:off x="13716000" y="5917923"/>
              <a:ext cx="2730144" cy="2011680"/>
            </a:xfrm>
            <a:prstGeom prst="rect">
              <a:avLst/>
            </a:prstGeom>
          </p:spPr>
        </p:pic>
        <p:cxnSp>
          <p:nvCxnSpPr>
            <p:cNvPr id="9" name="Straight Connector 8"/>
            <p:cNvCxnSpPr/>
            <p:nvPr/>
          </p:nvCxnSpPr>
          <p:spPr>
            <a:xfrm flipV="1">
              <a:off x="0" y="1194617"/>
              <a:ext cx="18870471" cy="3222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0" y="9659029"/>
              <a:ext cx="18861210" cy="75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11112" y="2415654"/>
              <a:ext cx="18872322" cy="6570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3080" y="4147043"/>
              <a:ext cx="18864290" cy="691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1112" y="5917923"/>
              <a:ext cx="18872322" cy="162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3080" y="7929603"/>
              <a:ext cx="18864290" cy="1519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733173" y="1244298"/>
              <a:ext cx="1" cy="839295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7051" y="1244298"/>
              <a:ext cx="1" cy="839295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5487766" y="1244298"/>
              <a:ext cx="1" cy="839295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8210420" y="1230864"/>
              <a:ext cx="8222" cy="84581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10959767" y="1194617"/>
              <a:ext cx="3184" cy="8442639"/>
            </a:xfrm>
            <a:prstGeom prst="line">
              <a:avLst/>
            </a:prstGeom>
            <a:ln w="635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13716000" y="1194617"/>
              <a:ext cx="0" cy="84751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16446500" y="1172147"/>
              <a:ext cx="0" cy="84751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9" name="Straight Connector 78"/>
          <p:cNvCxnSpPr/>
          <p:nvPr/>
        </p:nvCxnSpPr>
        <p:spPr>
          <a:xfrm flipV="1">
            <a:off x="9146246" y="886130"/>
            <a:ext cx="0" cy="47084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Shape 97"/>
          <p:cNvSpPr txBox="1"/>
          <p:nvPr/>
        </p:nvSpPr>
        <p:spPr>
          <a:xfrm>
            <a:off x="7977609" y="910097"/>
            <a:ext cx="1179105" cy="598500"/>
          </a:xfrm>
          <a:prstGeom prst="rect">
            <a:avLst/>
          </a:prstGeom>
          <a:noFill/>
          <a:ln>
            <a:noFill/>
          </a:ln>
        </p:spPr>
        <p:txBody>
          <a:bodyPr spcFirstLastPara="1" wrap="square" lIns="50792" tIns="25389" rIns="50792" bIns="25389" anchor="ctr" anchorCtr="0">
            <a:noAutofit/>
          </a:bodyPr>
          <a:lstStyle/>
          <a:p>
            <a:pPr algn="ctr"/>
            <a:r>
              <a:rPr lang="en-US" sz="1778" b="1" dirty="0">
                <a:latin typeface="Arial Narrow"/>
                <a:ea typeface="Arial Narrow"/>
                <a:cs typeface="Arial Narrow"/>
                <a:sym typeface="Arial Narrow"/>
              </a:rPr>
              <a:t>RECORD</a:t>
            </a:r>
            <a:endParaRPr sz="1778" b="1" dirty="0">
              <a:latin typeface="Arial Narrow"/>
              <a:ea typeface="Arial Narrow"/>
              <a:cs typeface="Arial Narrow"/>
              <a:sym typeface="Arial Narrow"/>
            </a:endParaRPr>
          </a:p>
          <a:p>
            <a:pPr algn="ctr"/>
            <a:r>
              <a:rPr lang="en-US" sz="1778" b="1" dirty="0">
                <a:latin typeface="Arial Narrow"/>
                <a:ea typeface="Arial Narrow"/>
                <a:cs typeface="Arial Narrow"/>
                <a:sym typeface="Arial Narrow"/>
              </a:rPr>
              <a:t>(REC)</a:t>
            </a:r>
            <a:endParaRPr sz="1778" b="1" dirty="0">
              <a:latin typeface="Arial Narrow"/>
              <a:ea typeface="Arial Narrow"/>
              <a:cs typeface="Arial Narrow"/>
              <a:sym typeface="Arial Narrow"/>
            </a:endParaRPr>
          </a:p>
        </p:txBody>
      </p:sp>
      <p:sp>
        <p:nvSpPr>
          <p:cNvPr id="82" name="Shape 102"/>
          <p:cNvSpPr txBox="1"/>
          <p:nvPr/>
        </p:nvSpPr>
        <p:spPr>
          <a:xfrm>
            <a:off x="7960004" y="1592083"/>
            <a:ext cx="1238200" cy="944483"/>
          </a:xfrm>
          <a:prstGeom prst="rect">
            <a:avLst/>
          </a:prstGeom>
          <a:noFill/>
          <a:ln>
            <a:noFill/>
          </a:ln>
        </p:spPr>
        <p:txBody>
          <a:bodyPr spcFirstLastPara="1" wrap="square" lIns="50792" tIns="25389" rIns="50792" bIns="25389" anchor="t" anchorCtr="0">
            <a:noAutofit/>
          </a:bodyPr>
          <a:lstStyle/>
          <a:p>
            <a:pPr algn="ctr"/>
            <a:r>
              <a:rPr lang="en-US" sz="1333" b="1" dirty="0">
                <a:latin typeface="Arial Narrow"/>
                <a:ea typeface="Arial Narrow"/>
                <a:cs typeface="Arial Narrow"/>
                <a:sym typeface="Arial Narrow"/>
              </a:rPr>
              <a:t>Impacts beyond anything previously experienced</a:t>
            </a:r>
            <a:endParaRPr sz="1333" b="1" dirty="0">
              <a:latin typeface="Arial Narrow"/>
              <a:ea typeface="Arial Narrow"/>
              <a:cs typeface="Arial Narrow"/>
              <a:sym typeface="Arial Narrow"/>
            </a:endParaRPr>
          </a:p>
        </p:txBody>
      </p:sp>
      <p:sp>
        <p:nvSpPr>
          <p:cNvPr id="83" name="Shape 108"/>
          <p:cNvSpPr txBox="1"/>
          <p:nvPr/>
        </p:nvSpPr>
        <p:spPr>
          <a:xfrm>
            <a:off x="7977608" y="2448544"/>
            <a:ext cx="1150417" cy="970788"/>
          </a:xfrm>
          <a:prstGeom prst="rect">
            <a:avLst/>
          </a:prstGeom>
          <a:noFill/>
          <a:ln>
            <a:noFill/>
          </a:ln>
        </p:spPr>
        <p:txBody>
          <a:bodyPr spcFirstLastPara="1" wrap="square" lIns="50792" tIns="25389" rIns="50792" bIns="25389" anchor="ctr" anchorCtr="0">
            <a:noAutofit/>
          </a:bodyPr>
          <a:lstStyle/>
          <a:p>
            <a:pPr algn="ctr"/>
            <a:r>
              <a:rPr lang="en-US" sz="1333" dirty="0">
                <a:latin typeface="Arial Narrow"/>
                <a:ea typeface="Arial Narrow"/>
                <a:cs typeface="Arial Narrow"/>
                <a:sym typeface="Arial Narrow"/>
              </a:rPr>
              <a:t>Flood Warnings, River Forecasts,</a:t>
            </a:r>
          </a:p>
          <a:p>
            <a:pPr algn="ctr"/>
            <a:r>
              <a:rPr lang="en-US" sz="1333" dirty="0">
                <a:latin typeface="Arial Narrow"/>
                <a:ea typeface="Arial Narrow"/>
                <a:cs typeface="Arial Narrow"/>
                <a:sym typeface="Arial Narrow"/>
              </a:rPr>
              <a:t>Flood of Record Statements</a:t>
            </a:r>
            <a:endParaRPr sz="1333" dirty="0">
              <a:latin typeface="Arial Narrow"/>
              <a:ea typeface="Arial Narrow"/>
              <a:cs typeface="Arial Narrow"/>
              <a:sym typeface="Arial Narrow"/>
            </a:endParaRPr>
          </a:p>
        </p:txBody>
      </p:sp>
      <p:sp>
        <p:nvSpPr>
          <p:cNvPr id="111" name="Shape 119"/>
          <p:cNvSpPr txBox="1"/>
          <p:nvPr/>
        </p:nvSpPr>
        <p:spPr>
          <a:xfrm>
            <a:off x="7986298" y="4700028"/>
            <a:ext cx="1141728" cy="461667"/>
          </a:xfrm>
          <a:prstGeom prst="rect">
            <a:avLst/>
          </a:prstGeom>
          <a:noFill/>
          <a:ln>
            <a:noFill/>
          </a:ln>
        </p:spPr>
        <p:txBody>
          <a:bodyPr spcFirstLastPara="1" wrap="square" lIns="50792" tIns="25389" rIns="50792" bIns="25389" anchor="t" anchorCtr="0">
            <a:noAutofit/>
          </a:bodyPr>
          <a:lstStyle/>
          <a:p>
            <a:pPr lvl="0"/>
            <a:r>
              <a:rPr lang="en-US" sz="1111" i="1" dirty="0">
                <a:latin typeface="Arial Narrow"/>
                <a:ea typeface="Arial Narrow"/>
                <a:cs typeface="Arial Narrow"/>
                <a:sym typeface="Arial Narrow"/>
              </a:rPr>
              <a:t>• Seek safety or higher ground by any means</a:t>
            </a:r>
          </a:p>
          <a:p>
            <a:r>
              <a:rPr lang="en-US" sz="1111" i="1" dirty="0">
                <a:latin typeface="Arial Narrow"/>
                <a:ea typeface="Arial Narrow"/>
                <a:cs typeface="Arial Narrow"/>
                <a:sym typeface="Arial Narrow"/>
              </a:rPr>
              <a:t>• Impact areas should be avoided</a:t>
            </a:r>
            <a:endParaRPr lang="en-US" sz="1111" dirty="0">
              <a:ea typeface="Arial Narrow"/>
            </a:endParaRPr>
          </a:p>
          <a:p>
            <a:endParaRPr lang="en-US" sz="1111" dirty="0">
              <a:ea typeface="Arial Narrow"/>
            </a:endParaRPr>
          </a:p>
        </p:txBody>
      </p:sp>
      <p:sp>
        <p:nvSpPr>
          <p:cNvPr id="112" name="Shape 108"/>
          <p:cNvSpPr txBox="1"/>
          <p:nvPr/>
        </p:nvSpPr>
        <p:spPr>
          <a:xfrm>
            <a:off x="6650790" y="2524833"/>
            <a:ext cx="1325151" cy="637066"/>
          </a:xfrm>
          <a:prstGeom prst="rect">
            <a:avLst/>
          </a:prstGeom>
          <a:noFill/>
          <a:ln>
            <a:noFill/>
          </a:ln>
        </p:spPr>
        <p:txBody>
          <a:bodyPr spcFirstLastPara="1" wrap="square" lIns="50792" tIns="25389" rIns="50792" bIns="25389" anchor="ctr" anchorCtr="0">
            <a:noAutofit/>
          </a:bodyPr>
          <a:lstStyle/>
          <a:p>
            <a:pPr algn="ctr"/>
            <a:r>
              <a:rPr lang="en-US" sz="1333" dirty="0">
                <a:latin typeface="Arial Narrow"/>
                <a:ea typeface="Arial Narrow"/>
                <a:cs typeface="Arial Narrow"/>
                <a:sym typeface="Arial Narrow"/>
              </a:rPr>
              <a:t>Flood Warnings, River Forecasts</a:t>
            </a:r>
          </a:p>
        </p:txBody>
      </p:sp>
      <p:sp>
        <p:nvSpPr>
          <p:cNvPr id="113" name="Shape 105"/>
          <p:cNvSpPr txBox="1"/>
          <p:nvPr/>
        </p:nvSpPr>
        <p:spPr>
          <a:xfrm>
            <a:off x="19935" y="2734791"/>
            <a:ext cx="1296420" cy="546198"/>
          </a:xfrm>
          <a:prstGeom prst="rect">
            <a:avLst/>
          </a:prstGeom>
          <a:noFill/>
          <a:ln>
            <a:noFill/>
          </a:ln>
        </p:spPr>
        <p:txBody>
          <a:bodyPr spcFirstLastPara="1" wrap="square" lIns="50792" tIns="25389" rIns="50792" bIns="25389" anchor="ctr" anchorCtr="0">
            <a:noAutofit/>
          </a:bodyPr>
          <a:lstStyle/>
          <a:p>
            <a:pPr algn="ctr"/>
            <a:r>
              <a:rPr lang="en-US" sz="1333" dirty="0">
                <a:latin typeface="Arial Narrow"/>
                <a:ea typeface="Arial Narrow"/>
                <a:cs typeface="Arial Narrow"/>
                <a:sym typeface="Arial Narrow"/>
              </a:rPr>
              <a:t>Only daily operational points will have forecasts available</a:t>
            </a:r>
            <a:endParaRPr sz="1333" dirty="0">
              <a:latin typeface="Arial Narrow"/>
              <a:ea typeface="Arial Narrow"/>
              <a:cs typeface="Arial Narrow"/>
              <a:sym typeface="Arial Narrow"/>
            </a:endParaRPr>
          </a:p>
        </p:txBody>
      </p:sp>
      <p:sp>
        <p:nvSpPr>
          <p:cNvPr id="31" name="Right Arrow 30"/>
          <p:cNvSpPr/>
          <p:nvPr/>
        </p:nvSpPr>
        <p:spPr>
          <a:xfrm>
            <a:off x="5318077" y="3161899"/>
            <a:ext cx="2889507" cy="356552"/>
          </a:xfrm>
          <a:prstGeom prst="rightArrow">
            <a:avLst>
              <a:gd name="adj1" fmla="val 62759"/>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2" name="TextBox 31"/>
          <p:cNvSpPr txBox="1"/>
          <p:nvPr/>
        </p:nvSpPr>
        <p:spPr>
          <a:xfrm>
            <a:off x="5734033" y="3213466"/>
            <a:ext cx="2614780" cy="297454"/>
          </a:xfrm>
          <a:prstGeom prst="rect">
            <a:avLst/>
          </a:prstGeom>
          <a:noFill/>
        </p:spPr>
        <p:txBody>
          <a:bodyPr wrap="square" rtlCol="0">
            <a:spAutoFit/>
          </a:bodyPr>
          <a:lstStyle/>
          <a:p>
            <a:r>
              <a:rPr lang="en-US" sz="1333" b="1" dirty="0">
                <a:solidFill>
                  <a:schemeClr val="bg1"/>
                </a:solidFill>
              </a:rPr>
              <a:t>SIGNIFICANT FLOODING</a:t>
            </a:r>
          </a:p>
        </p:txBody>
      </p:sp>
    </p:spTree>
    <p:extLst>
      <p:ext uri="{BB962C8B-B14F-4D97-AF65-F5344CB8AC3E}">
        <p14:creationId xmlns:p14="http://schemas.microsoft.com/office/powerpoint/2010/main" val="3829008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9681" y="114300"/>
            <a:ext cx="6384637" cy="1143000"/>
          </a:xfrm>
        </p:spPr>
        <p:txBody>
          <a:bodyPr>
            <a:normAutofit fontScale="90000"/>
          </a:bodyPr>
          <a:lstStyle/>
          <a:p>
            <a:r>
              <a:rPr lang="en-US" b="1" u="sng" dirty="0"/>
              <a:t>NWS River Forecast Centers</a:t>
            </a:r>
          </a:p>
        </p:txBody>
      </p:sp>
      <p:sp>
        <p:nvSpPr>
          <p:cNvPr id="3" name="Content Placeholder 2"/>
          <p:cNvSpPr>
            <a:spLocks noGrp="1"/>
          </p:cNvSpPr>
          <p:nvPr>
            <p:ph idx="1"/>
          </p:nvPr>
        </p:nvSpPr>
        <p:spPr>
          <a:xfrm>
            <a:off x="533400" y="1371600"/>
            <a:ext cx="7772400" cy="5257800"/>
          </a:xfrm>
        </p:spPr>
        <p:txBody>
          <a:bodyPr>
            <a:normAutofit fontScale="92500" lnSpcReduction="20000"/>
          </a:bodyPr>
          <a:lstStyle/>
          <a:p>
            <a:r>
              <a:rPr lang="en-US" dirty="0"/>
              <a:t>13 Offices (12 CONUS + 1 Alaska/Pacific)</a:t>
            </a:r>
          </a:p>
          <a:p>
            <a:r>
              <a:rPr lang="en-US" dirty="0"/>
              <a:t>Hydro-geologic boundaries</a:t>
            </a:r>
          </a:p>
          <a:p>
            <a:pPr lvl="1"/>
            <a:r>
              <a:rPr lang="en-US" dirty="0"/>
              <a:t>Some modeling of headwaters in Canada/Mexico (no forecast services)</a:t>
            </a:r>
          </a:p>
          <a:p>
            <a:r>
              <a:rPr lang="en-US" dirty="0"/>
              <a:t>Daily Operations</a:t>
            </a:r>
          </a:p>
          <a:p>
            <a:pPr lvl="1"/>
            <a:r>
              <a:rPr lang="en-US" dirty="0"/>
              <a:t>Data collection and                                            quality control</a:t>
            </a:r>
          </a:p>
          <a:p>
            <a:pPr lvl="1"/>
            <a:r>
              <a:rPr lang="en-US" dirty="0"/>
              <a:t>Precipitation and                                             Hydrologic Forecasts</a:t>
            </a:r>
          </a:p>
          <a:p>
            <a:r>
              <a:rPr lang="en-US" dirty="0"/>
              <a:t>Project Activities</a:t>
            </a:r>
          </a:p>
          <a:p>
            <a:pPr lvl="1"/>
            <a:r>
              <a:rPr lang="en-US" dirty="0"/>
              <a:t>New technologies</a:t>
            </a:r>
          </a:p>
          <a:p>
            <a:pPr lvl="1"/>
            <a:r>
              <a:rPr lang="en-US" dirty="0"/>
              <a:t>New products</a:t>
            </a:r>
          </a:p>
          <a:p>
            <a:endParaRPr lang="en-US" dirty="0"/>
          </a:p>
        </p:txBody>
      </p:sp>
      <p:pic>
        <p:nvPicPr>
          <p:cNvPr id="5" name="Picture 3" descr="rfc"/>
          <p:cNvPicPr>
            <a:picLocks noChangeAspect="1" noChangeArrowheads="1"/>
          </p:cNvPicPr>
          <p:nvPr/>
        </p:nvPicPr>
        <p:blipFill>
          <a:blip r:embed="rId3"/>
          <a:srcRect/>
          <a:stretch>
            <a:fillRect/>
          </a:stretch>
        </p:blipFill>
        <p:spPr bwMode="auto">
          <a:xfrm>
            <a:off x="4572000" y="3124200"/>
            <a:ext cx="4419600" cy="3200400"/>
          </a:xfrm>
          <a:prstGeom prst="rect">
            <a:avLst/>
          </a:prstGeom>
          <a:noFill/>
          <a:ln w="9525">
            <a:noFill/>
            <a:miter lim="800000"/>
            <a:headEnd/>
            <a:tailEnd/>
          </a:ln>
        </p:spPr>
      </p:pic>
      <p:pic>
        <p:nvPicPr>
          <p:cNvPr id="6"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58545"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09"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5709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731520"/>
          </a:xfrm>
          <a:prstGeom prst="rect">
            <a:avLst/>
          </a:prstGeom>
          <a:gradFill>
            <a:gsLst>
              <a:gs pos="0">
                <a:schemeClr val="tx2">
                  <a:lumMod val="50000"/>
                </a:schemeClr>
              </a:gs>
              <a:gs pos="63000">
                <a:schemeClr val="tx2">
                  <a:lumMod val="60000"/>
                  <a:lumOff val="40000"/>
                </a:schemeClr>
              </a:gs>
              <a:gs pos="100000">
                <a:schemeClr val="accent1">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01233" y="103667"/>
            <a:ext cx="8153400"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Understanding Flooding</a:t>
            </a:r>
          </a:p>
        </p:txBody>
      </p:sp>
      <p:sp>
        <p:nvSpPr>
          <p:cNvPr id="22" name="Rectangle 21"/>
          <p:cNvSpPr/>
          <p:nvPr/>
        </p:nvSpPr>
        <p:spPr>
          <a:xfrm>
            <a:off x="0" y="726043"/>
            <a:ext cx="9144000" cy="369332"/>
          </a:xfrm>
          <a:prstGeom prst="rect">
            <a:avLst/>
          </a:prstGeom>
          <a:gradFill flip="none" rotWithShape="1">
            <a:gsLst>
              <a:gs pos="0">
                <a:schemeClr val="tx1"/>
              </a:gs>
              <a:gs pos="70000">
                <a:schemeClr val="accent1">
                  <a:tint val="44500"/>
                  <a:satMod val="160000"/>
                </a:schemeClr>
              </a:gs>
              <a:gs pos="100000">
                <a:schemeClr val="accent1">
                  <a:tint val="23500"/>
                  <a:satMod val="160000"/>
                  <a:alpha val="0"/>
                </a:schemeClr>
              </a:gs>
            </a:gsLst>
            <a:lin ang="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p>
        </p:txBody>
      </p:sp>
      <p:sp>
        <p:nvSpPr>
          <p:cNvPr id="24" name="TextBox 23"/>
          <p:cNvSpPr txBox="1"/>
          <p:nvPr/>
        </p:nvSpPr>
        <p:spPr>
          <a:xfrm>
            <a:off x="95697" y="726043"/>
            <a:ext cx="4145622" cy="369332"/>
          </a:xfrm>
          <a:prstGeom prst="rect">
            <a:avLst/>
          </a:prstGeom>
          <a:noFill/>
        </p:spPr>
        <p:txBody>
          <a:bodyPr wrap="none" rtlCol="0">
            <a:spAutoFit/>
          </a:bodyPr>
          <a:lstStyle/>
          <a:p>
            <a:r>
              <a:rPr lang="en-US" b="1" dirty="0">
                <a:solidFill>
                  <a:schemeClr val="bg1">
                    <a:lumMod val="95000"/>
                  </a:schemeClr>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                  West Gulf River Forecast Center</a:t>
            </a:r>
          </a:p>
        </p:txBody>
      </p:sp>
      <p:grpSp>
        <p:nvGrpSpPr>
          <p:cNvPr id="4" name="Group 3"/>
          <p:cNvGrpSpPr/>
          <p:nvPr/>
        </p:nvGrpSpPr>
        <p:grpSpPr>
          <a:xfrm>
            <a:off x="6675662" y="769598"/>
            <a:ext cx="2468338" cy="280735"/>
            <a:chOff x="5817828" y="6576549"/>
            <a:chExt cx="2205404" cy="193836"/>
          </a:xfrm>
        </p:grpSpPr>
        <p:grpSp>
          <p:nvGrpSpPr>
            <p:cNvPr id="3" name="Group 2"/>
            <p:cNvGrpSpPr/>
            <p:nvPr/>
          </p:nvGrpSpPr>
          <p:grpSpPr>
            <a:xfrm>
              <a:off x="5817828" y="6576549"/>
              <a:ext cx="1227255" cy="191257"/>
              <a:chOff x="5817828" y="6576549"/>
              <a:chExt cx="1227255" cy="191257"/>
            </a:xfrm>
          </p:grpSpPr>
          <p:sp>
            <p:nvSpPr>
              <p:cNvPr id="10" name="TextBox 69"/>
              <p:cNvSpPr txBox="1"/>
              <p:nvPr/>
            </p:nvSpPr>
            <p:spPr>
              <a:xfrm>
                <a:off x="5932433" y="6576549"/>
                <a:ext cx="967819" cy="191257"/>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anose="020B0606020202030204" pitchFamily="34" charset="0"/>
                  </a:rPr>
                  <a:t>NWSWGRFC                                 </a:t>
                </a:r>
              </a:p>
            </p:txBody>
          </p:sp>
          <p:pic>
            <p:nvPicPr>
              <p:cNvPr id="11" name="Picture 10"/>
              <p:cNvPicPr>
                <a:picLocks noChangeAspect="1" noChangeArrowheads="1"/>
              </p:cNvPicPr>
              <p:nvPr/>
            </p:nvPicPr>
            <p:blipFill>
              <a:blip r:embed="rId2" cstate="print">
                <a:extLst>
                  <a:ext uri="{28A0092B-C50C-407E-A947-70E740481C1C}">
                    <a14:useLocalDpi xmlns:a14="http://schemas.microsoft.com/office/drawing/2010/main"/>
                  </a:ext>
                </a:extLst>
              </a:blip>
              <a:stretch>
                <a:fillRect/>
              </a:stretch>
            </p:blipFill>
            <p:spPr bwMode="auto">
              <a:xfrm>
                <a:off x="6856094" y="6612955"/>
                <a:ext cx="188989" cy="1387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17828" y="6599801"/>
                <a:ext cx="174826" cy="141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TextBox 69"/>
            <p:cNvSpPr txBox="1"/>
            <p:nvPr/>
          </p:nvSpPr>
          <p:spPr>
            <a:xfrm>
              <a:off x="6994692" y="6579129"/>
              <a:ext cx="1028540" cy="191256"/>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anose="020B0606020202030204" pitchFamily="34" charset="0"/>
                </a:rPr>
                <a:t>@NWSWGRFC                                 </a:t>
              </a:r>
            </a:p>
          </p:txBody>
        </p:sp>
      </p:grpSp>
      <p:sp>
        <p:nvSpPr>
          <p:cNvPr id="6" name="Rectangle 5"/>
          <p:cNvSpPr/>
          <p:nvPr/>
        </p:nvSpPr>
        <p:spPr>
          <a:xfrm>
            <a:off x="0" y="6392636"/>
            <a:ext cx="4552949" cy="46536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48355" y="6354370"/>
            <a:ext cx="4274256" cy="523220"/>
          </a:xfrm>
          <a:prstGeom prst="rect">
            <a:avLst/>
          </a:prstGeom>
          <a:noFill/>
        </p:spPr>
        <p:txBody>
          <a:bodyPr wrap="square" rtlCol="0" anchor="ctr">
            <a:spAutoFit/>
          </a:bodyPr>
          <a:lstStyle/>
          <a:p>
            <a:pPr algn="ctr"/>
            <a:r>
              <a:rPr lang="en-US" sz="1400" b="1" dirty="0">
                <a:solidFill>
                  <a:schemeClr val="bg1"/>
                </a:solidFill>
                <a:latin typeface="Arial Narrow" panose="020B0606020202030204" pitchFamily="34" charset="0"/>
              </a:rPr>
              <a:t>Flooding Can Happen Anywhere. Are you “Flood Prepared”?</a:t>
            </a:r>
          </a:p>
        </p:txBody>
      </p:sp>
      <p:sp>
        <p:nvSpPr>
          <p:cNvPr id="28" name="Rectangle 27"/>
          <p:cNvSpPr/>
          <p:nvPr/>
        </p:nvSpPr>
        <p:spPr>
          <a:xfrm>
            <a:off x="4543425" y="6392636"/>
            <a:ext cx="4600575" cy="46536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4533900" y="6412468"/>
            <a:ext cx="4610100" cy="369332"/>
          </a:xfrm>
          <a:prstGeom prst="rect">
            <a:avLst/>
          </a:prstGeom>
          <a:noFill/>
        </p:spPr>
        <p:txBody>
          <a:bodyPr wrap="square" rtlCol="0" anchor="ctr">
            <a:spAutoFit/>
          </a:bodyPr>
          <a:lstStyle/>
          <a:p>
            <a:pPr algn="ctr"/>
            <a:r>
              <a:rPr lang="en-US" b="1" dirty="0">
                <a:latin typeface="Arial Narrow" panose="020B0606020202030204" pitchFamily="34" charset="0"/>
              </a:rPr>
              <a:t>       Be Flood Aware.  Turn Around.  Don’t Drown!</a:t>
            </a:r>
          </a:p>
        </p:txBody>
      </p:sp>
      <p:pic>
        <p:nvPicPr>
          <p:cNvPr id="30" name="Picture 6" descr="http://www.clipartbest.com/cliparts/aiq/dK4/aiqdK4qiM.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80164" y="6413902"/>
            <a:ext cx="384630" cy="40792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539" y="97971"/>
            <a:ext cx="914899" cy="905556"/>
          </a:xfrm>
          <a:prstGeom prst="rect">
            <a:avLst/>
          </a:prstGeom>
        </p:spPr>
      </p:pic>
      <p:sp>
        <p:nvSpPr>
          <p:cNvPr id="326" name="TextBox 325"/>
          <p:cNvSpPr txBox="1"/>
          <p:nvPr/>
        </p:nvSpPr>
        <p:spPr>
          <a:xfrm>
            <a:off x="6989900" y="538480"/>
            <a:ext cx="2301240"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Created March 8th 2015 @ 1:30pm CST</a:t>
            </a:r>
          </a:p>
        </p:txBody>
      </p:sp>
      <p:graphicFrame>
        <p:nvGraphicFramePr>
          <p:cNvPr id="2" name="Table 1"/>
          <p:cNvGraphicFramePr>
            <a:graphicFrameLocks noGrp="1"/>
          </p:cNvGraphicFramePr>
          <p:nvPr>
            <p:extLst/>
          </p:nvPr>
        </p:nvGraphicFramePr>
        <p:xfrm>
          <a:off x="78539" y="1137684"/>
          <a:ext cx="9022140" cy="3668246"/>
        </p:xfrm>
        <a:graphic>
          <a:graphicData uri="http://schemas.openxmlformats.org/drawingml/2006/table">
            <a:tbl>
              <a:tblPr>
                <a:tableStyleId>{5C22544A-7EE6-4342-B048-85BDC9FD1C3A}</a:tableStyleId>
              </a:tblPr>
              <a:tblGrid>
                <a:gridCol w="1503690">
                  <a:extLst>
                    <a:ext uri="{9D8B030D-6E8A-4147-A177-3AD203B41FA5}">
                      <a16:colId xmlns:a16="http://schemas.microsoft.com/office/drawing/2014/main" val="20000"/>
                    </a:ext>
                  </a:extLst>
                </a:gridCol>
                <a:gridCol w="1503690">
                  <a:extLst>
                    <a:ext uri="{9D8B030D-6E8A-4147-A177-3AD203B41FA5}">
                      <a16:colId xmlns:a16="http://schemas.microsoft.com/office/drawing/2014/main" val="20001"/>
                    </a:ext>
                  </a:extLst>
                </a:gridCol>
                <a:gridCol w="1503690">
                  <a:extLst>
                    <a:ext uri="{9D8B030D-6E8A-4147-A177-3AD203B41FA5}">
                      <a16:colId xmlns:a16="http://schemas.microsoft.com/office/drawing/2014/main" val="20002"/>
                    </a:ext>
                  </a:extLst>
                </a:gridCol>
                <a:gridCol w="1503690">
                  <a:extLst>
                    <a:ext uri="{9D8B030D-6E8A-4147-A177-3AD203B41FA5}">
                      <a16:colId xmlns:a16="http://schemas.microsoft.com/office/drawing/2014/main" val="20003"/>
                    </a:ext>
                  </a:extLst>
                </a:gridCol>
                <a:gridCol w="1503690">
                  <a:extLst>
                    <a:ext uri="{9D8B030D-6E8A-4147-A177-3AD203B41FA5}">
                      <a16:colId xmlns:a16="http://schemas.microsoft.com/office/drawing/2014/main" val="20004"/>
                    </a:ext>
                  </a:extLst>
                </a:gridCol>
                <a:gridCol w="1503690">
                  <a:extLst>
                    <a:ext uri="{9D8B030D-6E8A-4147-A177-3AD203B41FA5}">
                      <a16:colId xmlns:a16="http://schemas.microsoft.com/office/drawing/2014/main" val="20005"/>
                    </a:ext>
                  </a:extLst>
                </a:gridCol>
              </a:tblGrid>
              <a:tr h="3668246">
                <a:tc>
                  <a:txBody>
                    <a:bodyPr/>
                    <a:lstStyle/>
                    <a:p>
                      <a:pPr algn="ctr"/>
                      <a:endParaRPr lang="en-US" sz="1600" b="1" kern="1200" dirty="0">
                        <a:solidFill>
                          <a:schemeClr val="tx1"/>
                        </a:solidFill>
                        <a:effectLst/>
                        <a:latin typeface="Arial Narrow" panose="020B0606020202030204" pitchFamily="34" charset="0"/>
                        <a:ea typeface="+mn-ea"/>
                        <a:cs typeface="Arial" panose="020B0604020202020204" pitchFamily="34" charset="0"/>
                      </a:endParaRPr>
                    </a:p>
                    <a:p>
                      <a:pPr algn="ctr"/>
                      <a:r>
                        <a:rPr lang="en-US" sz="1600" b="1" kern="1200" dirty="0">
                          <a:solidFill>
                            <a:schemeClr val="tx1"/>
                          </a:solidFill>
                          <a:effectLst/>
                          <a:latin typeface="Arial Narrow" panose="020B0606020202030204" pitchFamily="34" charset="0"/>
                          <a:ea typeface="+mn-ea"/>
                          <a:cs typeface="Arial" panose="020B0604020202020204" pitchFamily="34" charset="0"/>
                        </a:rPr>
                        <a:t>Urban / Small Stream Advisory</a:t>
                      </a:r>
                    </a:p>
                    <a:p>
                      <a:pPr algn="ctr"/>
                      <a:r>
                        <a:rPr lang="en-US" sz="1400" b="0" kern="1200" dirty="0">
                          <a:solidFill>
                            <a:schemeClr val="tx1"/>
                          </a:solidFill>
                          <a:effectLst/>
                          <a:latin typeface="Arial Narrow" panose="020B0606020202030204" pitchFamily="34" charset="0"/>
                          <a:ea typeface="+mn-ea"/>
                          <a:cs typeface="Arial" panose="020B0604020202020204" pitchFamily="34" charset="0"/>
                        </a:rPr>
                        <a:t> </a:t>
                      </a:r>
                      <a:r>
                        <a:rPr lang="en-US" sz="1400" b="0" i="0" kern="1200" dirty="0">
                          <a:solidFill>
                            <a:schemeClr val="tx1"/>
                          </a:solidFill>
                          <a:effectLst/>
                          <a:latin typeface="Arial Narrow" panose="020B0606020202030204" pitchFamily="34" charset="0"/>
                          <a:ea typeface="+mn-ea"/>
                          <a:cs typeface="Arial" panose="020B0604020202020204" pitchFamily="34" charset="0"/>
                        </a:rPr>
                        <a:t>issued when flooding of small streams, streets and low-lying areas, such as railroad underpasses and urban storm drains, is occurring or is imminent. </a:t>
                      </a:r>
                      <a:r>
                        <a:rPr lang="en-US" sz="1400" b="0" kern="1200" dirty="0">
                          <a:solidFill>
                            <a:schemeClr val="lt1"/>
                          </a:solidFill>
                          <a:effectLst/>
                          <a:latin typeface="Arial Narrow" panose="020B0606020202030204" pitchFamily="34" charset="0"/>
                          <a:ea typeface="+mn-ea"/>
                          <a:cs typeface="Arial" panose="020B0604020202020204" pitchFamily="34" charset="0"/>
                        </a:rPr>
                        <a:t> </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92D050"/>
                    </a:solidFill>
                  </a:tcPr>
                </a:tc>
                <a:tc>
                  <a:txBody>
                    <a:bodyPr/>
                    <a:lstStyle/>
                    <a:p>
                      <a:pPr algn="ctr"/>
                      <a:endParaRPr lang="en-US" sz="1600" b="1" kern="1200" dirty="0">
                        <a:solidFill>
                          <a:schemeClr val="tx1"/>
                        </a:solidFill>
                        <a:effectLst/>
                        <a:latin typeface="Arial Narrow" panose="020B0606020202030204" pitchFamily="34" charset="0"/>
                        <a:ea typeface="+mn-ea"/>
                        <a:cs typeface="Arial" panose="020B0604020202020204" pitchFamily="34" charset="0"/>
                      </a:endParaRPr>
                    </a:p>
                    <a:p>
                      <a:pPr algn="ctr"/>
                      <a:r>
                        <a:rPr lang="en-US" sz="1600" b="1" kern="1200" dirty="0">
                          <a:solidFill>
                            <a:schemeClr val="tx1"/>
                          </a:solidFill>
                          <a:effectLst/>
                          <a:latin typeface="Arial Narrow" panose="020B0606020202030204" pitchFamily="34" charset="0"/>
                          <a:ea typeface="+mn-ea"/>
                          <a:cs typeface="Arial" panose="020B0604020202020204" pitchFamily="34" charset="0"/>
                        </a:rPr>
                        <a:t>Flood Watch </a:t>
                      </a:r>
                    </a:p>
                    <a:p>
                      <a:pPr algn="ctr"/>
                      <a:endParaRPr lang="en-US" sz="1400" b="0" kern="1200" dirty="0">
                        <a:solidFill>
                          <a:schemeClr val="tx1"/>
                        </a:solidFill>
                        <a:effectLst/>
                        <a:latin typeface="Arial Narrow" panose="020B0606020202030204" pitchFamily="34" charset="0"/>
                        <a:ea typeface="+mn-ea"/>
                        <a:cs typeface="Arial" panose="020B0604020202020204" pitchFamily="34" charset="0"/>
                      </a:endParaRPr>
                    </a:p>
                    <a:p>
                      <a:pPr algn="ctr"/>
                      <a:r>
                        <a:rPr lang="en-US" sz="1600" b="0" kern="1200" dirty="0">
                          <a:solidFill>
                            <a:schemeClr val="tx1"/>
                          </a:solidFill>
                          <a:effectLst/>
                          <a:latin typeface="Arial Narrow" panose="020B0606020202030204" pitchFamily="34" charset="0"/>
                          <a:ea typeface="+mn-ea"/>
                          <a:cs typeface="Arial" panose="020B0604020202020204" pitchFamily="34" charset="0"/>
                        </a:rPr>
                        <a:t>issued when flooding is possible – typically within a 6 to 48 hour time frame before the event. </a:t>
                      </a:r>
                    </a:p>
                    <a:p>
                      <a:pPr algn="ctr"/>
                      <a:r>
                        <a:rPr lang="en-US" sz="2000" b="0" kern="1200" dirty="0">
                          <a:solidFill>
                            <a:schemeClr val="tx1"/>
                          </a:solidFill>
                          <a:effectLst/>
                          <a:latin typeface="Arial Narrow" panose="020B0606020202030204" pitchFamily="34" charset="0"/>
                          <a:ea typeface="+mn-ea"/>
                          <a:cs typeface="Arial" panose="020B0604020202020204" pitchFamily="34" charset="0"/>
                        </a:rPr>
                        <a:t> </a:t>
                      </a:r>
                    </a:p>
                    <a:p>
                      <a:pPr algn="ctr"/>
                      <a:endParaRPr lang="en-US" b="0" dirty="0">
                        <a:latin typeface="Arial Narrow" panose="020B060602020203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a:txBody>
                    <a:bodyPr/>
                    <a:lstStyle/>
                    <a:p>
                      <a:pPr algn="ctr"/>
                      <a:endParaRPr lang="en-US" sz="1600" b="1" kern="1200" dirty="0">
                        <a:solidFill>
                          <a:schemeClr val="tx1"/>
                        </a:solidFill>
                        <a:effectLst/>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Flash Flood Watch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issued when flash flooding is possible. Flash Flood Watches are generally issued for flooding that is expected to occur within 6 hours of the event, which could be heavy rainfall or a dam /levee failure. </a:t>
                      </a:r>
                    </a:p>
                    <a:p>
                      <a:pPr algn="ctr"/>
                      <a:r>
                        <a:rPr lang="en-US" sz="1400" b="0" kern="1200" dirty="0">
                          <a:solidFill>
                            <a:schemeClr val="tx1"/>
                          </a:solidFill>
                          <a:effectLst/>
                          <a:latin typeface="Arial Narrow" panose="020B0606020202030204" pitchFamily="34" charset="0"/>
                          <a:ea typeface="+mn-ea"/>
                          <a:cs typeface="Arial" panose="020B0604020202020204" pitchFamily="34" charset="0"/>
                        </a:rPr>
                        <a:t> </a:t>
                      </a:r>
                    </a:p>
                    <a:p>
                      <a:pPr algn="ctr"/>
                      <a:endParaRPr lang="en-US" b="0" dirty="0">
                        <a:latin typeface="Arial Narrow" panose="020B060602020203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a:txBody>
                    <a:bodyPr/>
                    <a:lstStyle/>
                    <a:p>
                      <a:pPr algn="ctr"/>
                      <a:r>
                        <a:rPr lang="en-US" sz="1400" b="0" kern="1200" dirty="0">
                          <a:solidFill>
                            <a:schemeClr val="tx1"/>
                          </a:solidFill>
                          <a:effectLst/>
                          <a:latin typeface="Arial Narrow" panose="020B0606020202030204" pitchFamily="34" charset="0"/>
                          <a:ea typeface="+mn-ea"/>
                          <a:cs typeface="Arial" panose="020B0604020202020204" pitchFamily="34" charset="0"/>
                        </a:rPr>
                        <a:t> </a:t>
                      </a:r>
                    </a:p>
                    <a:p>
                      <a:pPr marL="0" lvl="0" indent="0" algn="ctr">
                        <a:spcBef>
                          <a:spcPts val="0"/>
                        </a:spcBef>
                        <a:buNone/>
                      </a:pPr>
                      <a:r>
                        <a:rPr lang="en-US" sz="1600" b="1">
                          <a:solidFill>
                            <a:prstClr val="black"/>
                          </a:solidFill>
                          <a:latin typeface="Arial Narrow" panose="020B0606020202030204" pitchFamily="34" charset="0"/>
                          <a:cs typeface="Arial" panose="020B0604020202020204" pitchFamily="34" charset="0"/>
                        </a:rPr>
                        <a:t>Flood Warning</a:t>
                      </a:r>
                      <a:r>
                        <a:rPr lang="en-US" sz="1600">
                          <a:solidFill>
                            <a:prstClr val="black"/>
                          </a:solidFill>
                          <a:latin typeface="Arial Narrow" panose="020B0606020202030204" pitchFamily="34" charset="0"/>
                          <a:cs typeface="Arial" panose="020B0604020202020204" pitchFamily="34" charset="0"/>
                        </a:rPr>
                        <a:t> </a:t>
                      </a:r>
                    </a:p>
                    <a:p>
                      <a:pPr marL="0" lvl="0" indent="0" algn="ctr">
                        <a:spcBef>
                          <a:spcPts val="0"/>
                        </a:spcBef>
                        <a:buNone/>
                      </a:pPr>
                      <a:endParaRPr lang="en-US" sz="1800">
                        <a:solidFill>
                          <a:prstClr val="black"/>
                        </a:solidFill>
                        <a:latin typeface="Arial Narrow" panose="020B0606020202030204" pitchFamily="34" charset="0"/>
                        <a:cs typeface="Arial" panose="020B0604020202020204" pitchFamily="34" charset="0"/>
                      </a:endParaRPr>
                    </a:p>
                    <a:p>
                      <a:pPr marL="0" lvl="0" indent="0" algn="ctr">
                        <a:spcBef>
                          <a:spcPts val="0"/>
                        </a:spcBef>
                        <a:buNone/>
                      </a:pPr>
                      <a:r>
                        <a:rPr lang="en-US" sz="1600">
                          <a:solidFill>
                            <a:prstClr val="black"/>
                          </a:solidFill>
                          <a:latin typeface="Arial Narrow" panose="020B0606020202030204" pitchFamily="34" charset="0"/>
                          <a:cs typeface="Arial" panose="020B0604020202020204" pitchFamily="34" charset="0"/>
                        </a:rPr>
                        <a:t>issued when flooding conditions are actually occurring or are imminent. </a:t>
                      </a:r>
                    </a:p>
                    <a:p>
                      <a:pPr algn="ctr"/>
                      <a:endParaRPr lang="en-US" b="0" dirty="0">
                        <a:latin typeface="Arial Narrow" panose="020B060602020203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pPr algn="ctr"/>
                      <a:endParaRPr lang="en-US" sz="1600" b="1" kern="1200" dirty="0">
                        <a:solidFill>
                          <a:schemeClr val="tx1"/>
                        </a:solidFill>
                        <a:effectLst/>
                        <a:latin typeface="Arial Narrow" panose="020B0606020202030204" pitchFamily="34" charset="0"/>
                        <a:ea typeface="+mn-ea"/>
                        <a:cs typeface="Arial" panose="020B0604020202020204" pitchFamily="34" charset="0"/>
                      </a:endParaRPr>
                    </a:p>
                    <a:p>
                      <a:pPr algn="ctr"/>
                      <a:r>
                        <a:rPr lang="en-US" sz="1600" b="1" kern="1200" dirty="0">
                          <a:solidFill>
                            <a:schemeClr val="tx1"/>
                          </a:solidFill>
                          <a:effectLst/>
                          <a:latin typeface="Arial Narrow" panose="020B0606020202030204" pitchFamily="34" charset="0"/>
                          <a:ea typeface="+mn-ea"/>
                          <a:cs typeface="Arial" panose="020B0604020202020204" pitchFamily="34" charset="0"/>
                        </a:rPr>
                        <a:t>Flash Flood Warning </a:t>
                      </a:r>
                    </a:p>
                    <a:p>
                      <a:pPr algn="ctr"/>
                      <a:r>
                        <a:rPr lang="en-US" sz="1600" b="0" kern="1200" dirty="0">
                          <a:solidFill>
                            <a:schemeClr val="tx1"/>
                          </a:solidFill>
                          <a:effectLst/>
                          <a:latin typeface="Arial Narrow" panose="020B0606020202030204" pitchFamily="34" charset="0"/>
                          <a:ea typeface="+mn-ea"/>
                          <a:cs typeface="Arial" panose="020B0604020202020204" pitchFamily="34" charset="0"/>
                        </a:rPr>
                        <a:t> </a:t>
                      </a:r>
                      <a:r>
                        <a:rPr lang="en-US" sz="1400" b="0" kern="1200" dirty="0">
                          <a:solidFill>
                            <a:schemeClr val="tx1"/>
                          </a:solidFill>
                          <a:effectLst/>
                          <a:latin typeface="Arial Narrow" panose="020B0606020202030204" pitchFamily="34" charset="0"/>
                          <a:ea typeface="+mn-ea"/>
                          <a:cs typeface="Arial" panose="020B0604020202020204" pitchFamily="34" charset="0"/>
                        </a:rPr>
                        <a:t>issued when flash flooding is actually occurring or imminent. Flash Flood Warnings are issued for short-term events, which require immediate action to protect lives and property.</a:t>
                      </a:r>
                    </a:p>
                    <a:p>
                      <a:pPr algn="ctr"/>
                      <a:r>
                        <a:rPr lang="en-US" sz="1100" b="0" kern="1200" dirty="0">
                          <a:solidFill>
                            <a:schemeClr val="tx1"/>
                          </a:solidFill>
                          <a:effectLst/>
                          <a:latin typeface="Arial Narrow" panose="020B0606020202030204" pitchFamily="34" charset="0"/>
                          <a:ea typeface="+mn-ea"/>
                          <a:cs typeface="Arial" panose="020B0604020202020204" pitchFamily="34" charset="0"/>
                        </a:rPr>
                        <a:t> </a:t>
                      </a:r>
                    </a:p>
                    <a:p>
                      <a:pPr algn="ctr"/>
                      <a:endParaRPr lang="en-US" b="0" dirty="0">
                        <a:latin typeface="Arial Narrow" panose="020B060602020203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0000"/>
                    </a:solidFill>
                  </a:tcPr>
                </a:tc>
                <a:tc>
                  <a:txBody>
                    <a:bodyPr/>
                    <a:lstStyle/>
                    <a:p>
                      <a:pPr algn="ctr"/>
                      <a:endParaRPr lang="en-US" sz="1600" b="1" kern="1200" dirty="0">
                        <a:solidFill>
                          <a:schemeClr val="tx1"/>
                        </a:solidFill>
                        <a:effectLst/>
                        <a:latin typeface="Arial Narrow" panose="020B0606020202030204" pitchFamily="34" charset="0"/>
                        <a:ea typeface="+mn-ea"/>
                        <a:cs typeface="Arial" panose="020B0604020202020204" pitchFamily="34" charset="0"/>
                      </a:endParaRPr>
                    </a:p>
                    <a:p>
                      <a:pPr algn="ctr"/>
                      <a:r>
                        <a:rPr lang="en-US" sz="1600" b="1" kern="1200" dirty="0">
                          <a:solidFill>
                            <a:schemeClr val="tx1"/>
                          </a:solidFill>
                          <a:effectLst/>
                          <a:latin typeface="Arial Narrow" panose="020B0606020202030204" pitchFamily="34" charset="0"/>
                          <a:ea typeface="+mn-ea"/>
                          <a:cs typeface="Arial" panose="020B0604020202020204" pitchFamily="34" charset="0"/>
                        </a:rPr>
                        <a:t>Flash Flood Emergency </a:t>
                      </a:r>
                      <a:r>
                        <a:rPr lang="en-US" sz="1400" b="0" kern="1200" dirty="0">
                          <a:solidFill>
                            <a:schemeClr val="tx1"/>
                          </a:solidFill>
                          <a:effectLst/>
                          <a:latin typeface="Arial Narrow" panose="020B0606020202030204" pitchFamily="34" charset="0"/>
                          <a:ea typeface="+mn-ea"/>
                          <a:cs typeface="Arial" panose="020B0604020202020204" pitchFamily="34" charset="0"/>
                        </a:rPr>
                        <a:t>issued for a flash flood situation that presents a clear threat to human life due to extremely dangerous flooding conditions. This signifies an area that is witnessing record flash flooding.</a:t>
                      </a:r>
                    </a:p>
                    <a:p>
                      <a:pPr algn="ctr"/>
                      <a:r>
                        <a:rPr lang="en-US" sz="1400" b="0" kern="1200" dirty="0">
                          <a:solidFill>
                            <a:schemeClr val="tx1"/>
                          </a:solidFill>
                          <a:effectLst/>
                          <a:latin typeface="Arial Narrow" panose="020B0606020202030204" pitchFamily="34" charset="0"/>
                          <a:ea typeface="+mn-ea"/>
                          <a:cs typeface="Arial" panose="020B0604020202020204" pitchFamily="34" charset="0"/>
                        </a:rPr>
                        <a:t> </a:t>
                      </a:r>
                    </a:p>
                    <a:p>
                      <a:pPr algn="ctr"/>
                      <a:endParaRPr lang="en-US" b="0" dirty="0">
                        <a:latin typeface="Arial Narrow" panose="020B060602020203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234BB"/>
                    </a:solidFill>
                  </a:tcPr>
                </a:tc>
                <a:extLst>
                  <a:ext uri="{0D108BD9-81ED-4DB2-BD59-A6C34878D82A}">
                    <a16:rowId xmlns:a16="http://schemas.microsoft.com/office/drawing/2014/main" val="10000"/>
                  </a:ext>
                </a:extLst>
              </a:tr>
            </a:tbl>
          </a:graphicData>
        </a:graphic>
      </p:graphicFrame>
      <p:pic>
        <p:nvPicPr>
          <p:cNvPr id="1026" name="Picture 2" descr="flash flooding"/>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727152" y="4832467"/>
            <a:ext cx="2887914" cy="1554600"/>
          </a:xfrm>
          <a:prstGeom prst="rect">
            <a:avLst/>
          </a:prstGeom>
          <a:noFill/>
          <a:extLst>
            <a:ext uri="{909E8E84-426E-40DD-AFC4-6F175D3DCCD1}">
              <a14:hiddenFill xmlns:a14="http://schemas.microsoft.com/office/drawing/2010/main">
                <a:solidFill>
                  <a:srgbClr val="FFFFFF"/>
                </a:solidFill>
              </a14:hiddenFill>
            </a:ext>
          </a:extLst>
        </p:spPr>
      </p:pic>
      <p:sp>
        <p:nvSpPr>
          <p:cNvPr id="68" name="Rounded Rectangle 67"/>
          <p:cNvSpPr/>
          <p:nvPr/>
        </p:nvSpPr>
        <p:spPr>
          <a:xfrm>
            <a:off x="3711154" y="4856246"/>
            <a:ext cx="5325357" cy="1444959"/>
          </a:xfrm>
          <a:prstGeom prst="roundRect">
            <a:avLst/>
          </a:prstGeom>
          <a:solidFill>
            <a:schemeClr val="bg2">
              <a:lumMod val="75000"/>
            </a:schemeClr>
          </a:solidFill>
          <a:ln>
            <a:noFill/>
          </a:ln>
          <a:effectLst>
            <a:outerShdw blurRad="12700" dist="38100" dir="2700000" algn="tl" rotWithShape="0">
              <a:prstClr val="black">
                <a:alpha val="71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732977" y="4904067"/>
            <a:ext cx="5335433" cy="1354217"/>
          </a:xfrm>
          <a:prstGeom prst="rect">
            <a:avLst/>
          </a:prstGeom>
          <a:noFill/>
        </p:spPr>
        <p:txBody>
          <a:bodyPr wrap="square" rtlCol="0">
            <a:spAutoFit/>
          </a:bodyPr>
          <a:lstStyle/>
          <a:p>
            <a:pPr algn="ctr"/>
            <a:r>
              <a:rPr lang="en-US" b="1" dirty="0">
                <a:latin typeface="Arial Narrow" panose="020B0606020202030204" pitchFamily="34" charset="0"/>
                <a:cs typeface="Arial" panose="020B0604020202020204" pitchFamily="34" charset="0"/>
              </a:rPr>
              <a:t>How is a flash flood different from a standard flood?</a:t>
            </a:r>
          </a:p>
          <a:p>
            <a:pPr algn="ctr"/>
            <a:r>
              <a:rPr lang="en-US" sz="1600" dirty="0">
                <a:latin typeface="Arial Narrow" panose="020B0606020202030204" pitchFamily="34" charset="0"/>
              </a:rPr>
              <a:t>Flash floods are characterized by rapid and heavy precipitation over a short period of time (typically less than 6 hours) or levee/dam failures. These can lead to raging  water that can rip through river beds and damage urban infrastructure.</a:t>
            </a:r>
          </a:p>
        </p:txBody>
      </p:sp>
    </p:spTree>
    <p:extLst>
      <p:ext uri="{BB962C8B-B14F-4D97-AF65-F5344CB8AC3E}">
        <p14:creationId xmlns:p14="http://schemas.microsoft.com/office/powerpoint/2010/main" val="188083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Lather, Rinse, Repeat</a:t>
            </a:r>
          </a:p>
        </p:txBody>
      </p:sp>
      <p:sp>
        <p:nvSpPr>
          <p:cNvPr id="3" name="Content Placeholder 2"/>
          <p:cNvSpPr>
            <a:spLocks noGrp="1"/>
          </p:cNvSpPr>
          <p:nvPr>
            <p:ph idx="1"/>
          </p:nvPr>
        </p:nvSpPr>
        <p:spPr/>
        <p:txBody>
          <a:bodyPr/>
          <a:lstStyle/>
          <a:p>
            <a:r>
              <a:rPr lang="en-US"/>
              <a:t>Multi-day events</a:t>
            </a:r>
          </a:p>
          <a:p>
            <a:r>
              <a:rPr lang="en-US"/>
              <a:t>Routine 6 hourly updates</a:t>
            </a:r>
          </a:p>
          <a:p>
            <a:pPr lvl="1"/>
            <a:r>
              <a:rPr lang="en-US"/>
              <a:t>Will update as required between 6 hour intervals</a:t>
            </a:r>
          </a:p>
          <a:p>
            <a:r>
              <a:rPr lang="en-US"/>
              <a:t>Factor in variables provided by partners</a:t>
            </a:r>
          </a:p>
          <a:p>
            <a:r>
              <a:rPr lang="en-US"/>
              <a:t>Coordinate some more…</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9"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61718"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62000" y="5562600"/>
            <a:ext cx="4114800" cy="369332"/>
          </a:xfrm>
          <a:prstGeom prst="rect">
            <a:avLst/>
          </a:prstGeom>
          <a:noFill/>
        </p:spPr>
        <p:txBody>
          <a:bodyPr wrap="square" rtlCol="0">
            <a:spAutoFit/>
          </a:bodyPr>
          <a:lstStyle/>
          <a:p>
            <a:r>
              <a:rPr lang="en-US" i="1" dirty="0"/>
              <a:t>The skinny line on a graph is NOT enough!</a:t>
            </a:r>
          </a:p>
        </p:txBody>
      </p:sp>
    </p:spTree>
    <p:extLst>
      <p:ext uri="{BB962C8B-B14F-4D97-AF65-F5344CB8AC3E}">
        <p14:creationId xmlns:p14="http://schemas.microsoft.com/office/powerpoint/2010/main" val="318422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Set Up…</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6255" y="1437232"/>
            <a:ext cx="7626484" cy="4480560"/>
          </a:xfrm>
        </p:spPr>
      </p:pic>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09"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61718"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2400" y="1483270"/>
            <a:ext cx="7750158" cy="448056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9490" y="1548902"/>
            <a:ext cx="7699213" cy="448056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40014" y="1645014"/>
            <a:ext cx="7745779" cy="448056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6255" y="1437232"/>
            <a:ext cx="8989901" cy="5212080"/>
          </a:xfrm>
          <a:prstGeom prst="rect">
            <a:avLst/>
          </a:prstGeom>
        </p:spPr>
      </p:pic>
    </p:spTree>
    <p:extLst>
      <p:ext uri="{BB962C8B-B14F-4D97-AF65-F5344CB8AC3E}">
        <p14:creationId xmlns:p14="http://schemas.microsoft.com/office/powerpoint/2010/main" val="400568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014" y="0"/>
            <a:ext cx="8229600" cy="1143000"/>
          </a:xfrm>
        </p:spPr>
        <p:txBody>
          <a:bodyPr>
            <a:normAutofit/>
          </a:bodyPr>
          <a:lstStyle/>
          <a:p>
            <a:r>
              <a:rPr lang="en-US" b="1" dirty="0"/>
              <a:t>Llano 2018 Briefings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308" y="1399903"/>
            <a:ext cx="9131009" cy="5136193"/>
          </a:xfrm>
        </p:spPr>
      </p:pic>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09"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61718"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7525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75" y="1588"/>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371600" y="1"/>
            <a:ext cx="6390118" cy="1371600"/>
          </a:xfrm>
          <a:solidFill>
            <a:schemeClr val="bg1"/>
          </a:solidFill>
        </p:spPr>
        <p:txBody>
          <a:bodyPr/>
          <a:lstStyle/>
          <a:p>
            <a:r>
              <a:rPr lang="en-US" b="1"/>
              <a:t>Questions/Comments?</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61718"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5334000"/>
            <a:ext cx="4419600" cy="1200329"/>
          </a:xfrm>
          <a:prstGeom prst="rect">
            <a:avLst/>
          </a:prstGeom>
          <a:solidFill>
            <a:schemeClr val="bg1">
              <a:alpha val="80000"/>
            </a:schemeClr>
          </a:solidFill>
        </p:spPr>
        <p:txBody>
          <a:bodyPr wrap="square" rtlCol="0">
            <a:spAutoFit/>
          </a:bodyPr>
          <a:lstStyle/>
          <a:p>
            <a:r>
              <a:rPr lang="en-US" b="1"/>
              <a:t>Gregory Waller</a:t>
            </a:r>
          </a:p>
          <a:p>
            <a:r>
              <a:rPr lang="en-US" b="1"/>
              <a:t>Service Coordination Hydrologist</a:t>
            </a:r>
          </a:p>
          <a:p>
            <a:r>
              <a:rPr lang="en-US" b="1"/>
              <a:t>NWS West Gulf River Forecast Center</a:t>
            </a:r>
          </a:p>
          <a:p>
            <a:r>
              <a:rPr lang="en-US" i="1">
                <a:hlinkClick r:id="rId5"/>
              </a:rPr>
              <a:t>greg.waller@noaa.gov</a:t>
            </a:r>
            <a:r>
              <a:rPr lang="en-US" i="1"/>
              <a:t> </a:t>
            </a:r>
          </a:p>
        </p:txBody>
      </p:sp>
    </p:spTree>
    <p:extLst>
      <p:ext uri="{BB962C8B-B14F-4D97-AF65-F5344CB8AC3E}">
        <p14:creationId xmlns:p14="http://schemas.microsoft.com/office/powerpoint/2010/main" val="3104154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762000" y="25400"/>
            <a:ext cx="7772400" cy="838200"/>
          </a:xfrm>
        </p:spPr>
        <p:txBody>
          <a:bodyPr>
            <a:normAutofit fontScale="90000"/>
          </a:bodyPr>
          <a:lstStyle/>
          <a:p>
            <a:pPr eaLnBrk="1" hangingPunct="1"/>
            <a:r>
              <a:rPr lang="en-US" b="1" dirty="0">
                <a:effectLst>
                  <a:outerShdw blurRad="38100" dist="38100" dir="2700000" algn="tl">
                    <a:srgbClr val="000000">
                      <a:alpha val="43137"/>
                    </a:srgbClr>
                  </a:outerShdw>
                </a:effectLst>
              </a:rPr>
              <a:t>The WGRFC Area</a:t>
            </a:r>
            <a:br>
              <a:rPr lang="en-US" b="1" dirty="0">
                <a:effectLst>
                  <a:outerShdw blurRad="38100" dist="38100" dir="2700000" algn="tl">
                    <a:srgbClr val="000000">
                      <a:alpha val="43137"/>
                    </a:srgbClr>
                  </a:outerShdw>
                </a:effectLst>
              </a:rPr>
            </a:br>
            <a:r>
              <a:rPr lang="en-US" sz="2400" dirty="0"/>
              <a:t>Diverse Water Issues</a:t>
            </a:r>
          </a:p>
        </p:txBody>
      </p:sp>
      <p:pic>
        <p:nvPicPr>
          <p:cNvPr id="5126" name="Picture 6" descr="wgrfc_map.jpg"/>
          <p:cNvPicPr>
            <a:picLocks noChangeAspect="1"/>
          </p:cNvPicPr>
          <p:nvPr/>
        </p:nvPicPr>
        <p:blipFill>
          <a:blip r:embed="rId3"/>
          <a:srcRect/>
          <a:stretch>
            <a:fillRect/>
          </a:stretch>
        </p:blipFill>
        <p:spPr bwMode="auto">
          <a:xfrm>
            <a:off x="1371600" y="1105119"/>
            <a:ext cx="6603999" cy="5519604"/>
          </a:xfrm>
          <a:prstGeom prst="rect">
            <a:avLst/>
          </a:prstGeom>
          <a:noFill/>
          <a:ln w="9525">
            <a:noFill/>
            <a:miter lim="800000"/>
            <a:headEnd/>
            <a:tailEnd/>
          </a:ln>
        </p:spPr>
      </p:pic>
      <p:sp>
        <p:nvSpPr>
          <p:cNvPr id="12" name="TextBox 11"/>
          <p:cNvSpPr txBox="1"/>
          <p:nvPr/>
        </p:nvSpPr>
        <p:spPr>
          <a:xfrm>
            <a:off x="3492305" y="1388810"/>
            <a:ext cx="5486400" cy="1323439"/>
          </a:xfrm>
          <a:prstGeom prst="rect">
            <a:avLst/>
          </a:prstGeom>
          <a:solidFill>
            <a:srgbClr val="7F7F7F">
              <a:alpha val="90000"/>
            </a:srgbClr>
          </a:solidFill>
          <a:ln w="38100">
            <a:solidFill>
              <a:schemeClr val="tx1"/>
            </a:solidFill>
          </a:ln>
        </p:spPr>
        <p:txBody>
          <a:bodyPr wrap="square" rtlCol="0">
            <a:spAutoFit/>
          </a:bodyPr>
          <a:lstStyle/>
          <a:p>
            <a:pPr algn="ctr"/>
            <a:r>
              <a:rPr lang="en-US" sz="2000" b="1" dirty="0">
                <a:solidFill>
                  <a:schemeClr val="tx1">
                    <a:lumMod val="95000"/>
                  </a:schemeClr>
                </a:solidFill>
                <a:effectLst>
                  <a:outerShdw blurRad="38100" dist="38100" dir="2700000" algn="tl">
                    <a:srgbClr val="000000">
                      <a:alpha val="43137"/>
                    </a:srgbClr>
                  </a:outerShdw>
                </a:effectLst>
              </a:rPr>
              <a:t>402,000 mi</a:t>
            </a:r>
            <a:r>
              <a:rPr lang="en-US" sz="2000" b="1" baseline="30000" dirty="0">
                <a:solidFill>
                  <a:schemeClr val="tx1">
                    <a:lumMod val="95000"/>
                  </a:schemeClr>
                </a:solidFill>
                <a:effectLst>
                  <a:outerShdw blurRad="38100" dist="38100" dir="2700000" algn="tl">
                    <a:srgbClr val="000000">
                      <a:alpha val="43137"/>
                    </a:srgbClr>
                  </a:outerShdw>
                </a:effectLst>
              </a:rPr>
              <a:t>2 </a:t>
            </a:r>
            <a:r>
              <a:rPr lang="en-US" sz="2000" b="1" dirty="0">
                <a:solidFill>
                  <a:schemeClr val="tx1">
                    <a:lumMod val="95000"/>
                  </a:schemeClr>
                </a:solidFill>
                <a:effectLst>
                  <a:outerShdw blurRad="38100" dist="38100" dir="2700000" algn="tl">
                    <a:srgbClr val="000000">
                      <a:alpha val="43137"/>
                    </a:srgbClr>
                  </a:outerShdw>
                </a:effectLst>
              </a:rPr>
              <a:t>total area </a:t>
            </a:r>
          </a:p>
          <a:p>
            <a:pPr algn="ctr"/>
            <a:r>
              <a:rPr lang="en-US" sz="2000" b="1" dirty="0">
                <a:solidFill>
                  <a:schemeClr val="tx1">
                    <a:lumMod val="95000"/>
                  </a:schemeClr>
                </a:solidFill>
                <a:effectLst>
                  <a:outerShdw blurRad="38100" dist="38100" dir="2700000" algn="tl">
                    <a:srgbClr val="000000">
                      <a:alpha val="43137"/>
                    </a:srgbClr>
                  </a:outerShdw>
                </a:effectLst>
              </a:rPr>
              <a:t>87,000 mi</a:t>
            </a:r>
            <a:r>
              <a:rPr lang="en-US" sz="2000" b="1" baseline="30000" dirty="0">
                <a:solidFill>
                  <a:schemeClr val="tx1">
                    <a:lumMod val="95000"/>
                  </a:schemeClr>
                </a:solidFill>
                <a:effectLst>
                  <a:outerShdw blurRad="38100" dist="38100" dir="2700000" algn="tl">
                    <a:srgbClr val="000000">
                      <a:alpha val="43137"/>
                    </a:srgbClr>
                  </a:outerShdw>
                </a:effectLst>
              </a:rPr>
              <a:t>2 </a:t>
            </a:r>
            <a:r>
              <a:rPr lang="en-US" sz="2000" b="1" dirty="0">
                <a:solidFill>
                  <a:schemeClr val="tx1">
                    <a:lumMod val="95000"/>
                  </a:schemeClr>
                </a:solidFill>
                <a:effectLst>
                  <a:outerShdw blurRad="38100" dist="38100" dir="2700000" algn="tl">
                    <a:srgbClr val="000000">
                      <a:alpha val="43137"/>
                    </a:srgbClr>
                  </a:outerShdw>
                </a:effectLst>
              </a:rPr>
              <a:t> in MX (Rio Grande headwaters)</a:t>
            </a:r>
          </a:p>
          <a:p>
            <a:pPr algn="ctr"/>
            <a:r>
              <a:rPr lang="en-US" sz="2000" b="1" dirty="0">
                <a:solidFill>
                  <a:schemeClr val="tx1">
                    <a:lumMod val="95000"/>
                  </a:schemeClr>
                </a:solidFill>
                <a:effectLst>
                  <a:outerShdw blurRad="38100" dist="38100" dir="2700000" algn="tl">
                    <a:srgbClr val="000000">
                      <a:alpha val="43137"/>
                    </a:srgbClr>
                  </a:outerShdw>
                </a:effectLst>
              </a:rPr>
              <a:t>320 forecast points, 15 major river systems</a:t>
            </a:r>
          </a:p>
          <a:p>
            <a:pPr algn="ctr"/>
            <a:r>
              <a:rPr lang="en-US" sz="2000" b="1" dirty="0">
                <a:solidFill>
                  <a:schemeClr val="tx1">
                    <a:lumMod val="95000"/>
                  </a:schemeClr>
                </a:solidFill>
                <a:effectLst>
                  <a:outerShdw blurRad="38100" dist="38100" dir="2700000" algn="tl">
                    <a:srgbClr val="000000">
                      <a:alpha val="43137"/>
                    </a:srgbClr>
                  </a:outerShdw>
                </a:effectLst>
              </a:rPr>
              <a:t>Over </a:t>
            </a:r>
            <a:r>
              <a:rPr lang="en-US" sz="2000" b="1" dirty="0">
                <a:effectLst>
                  <a:outerShdw blurRad="38100" dist="38100" dir="2700000" algn="tl">
                    <a:srgbClr val="000000">
                      <a:alpha val="43137"/>
                    </a:srgbClr>
                  </a:outerShdw>
                </a:effectLst>
              </a:rPr>
              <a:t>65,336 miles of rivers (U.S. only)</a:t>
            </a:r>
            <a:endParaRPr lang="en-US" sz="2000" b="1" dirty="0">
              <a:solidFill>
                <a:schemeClr val="tx1">
                  <a:lumMod val="95000"/>
                </a:schemeClr>
              </a:solidFill>
              <a:effectLst>
                <a:outerShdw blurRad="38100" dist="38100" dir="2700000" algn="tl">
                  <a:srgbClr val="000000">
                    <a:alpha val="43137"/>
                  </a:srgbClr>
                </a:outerShdw>
              </a:effectLst>
            </a:endParaRPr>
          </a:p>
        </p:txBody>
      </p:sp>
      <p:sp>
        <p:nvSpPr>
          <p:cNvPr id="14" name="Rectangle 13"/>
          <p:cNvSpPr/>
          <p:nvPr/>
        </p:nvSpPr>
        <p:spPr>
          <a:xfrm>
            <a:off x="1765105" y="2358306"/>
            <a:ext cx="1676400" cy="707886"/>
          </a:xfrm>
          <a:prstGeom prst="rect">
            <a:avLst/>
          </a:prstGeom>
          <a:noFill/>
        </p:spPr>
        <p:txBody>
          <a:bodyPr wrap="square">
            <a:spAutoFit/>
          </a:bodyPr>
          <a:lstStyle/>
          <a:p>
            <a:r>
              <a:rPr lang="en-US" sz="2000" dirty="0">
                <a:solidFill>
                  <a:srgbClr val="00B0F0"/>
                </a:solidFill>
                <a:effectLst>
                  <a:outerShdw blurRad="38100" dist="38100" dir="2700000" algn="tl">
                    <a:srgbClr val="000000">
                      <a:alpha val="43137"/>
                    </a:srgbClr>
                  </a:outerShdw>
                </a:effectLst>
              </a:rPr>
              <a:t>Snowpack Water supply</a:t>
            </a:r>
          </a:p>
        </p:txBody>
      </p:sp>
      <p:sp>
        <p:nvSpPr>
          <p:cNvPr id="16" name="Rectangle 15"/>
          <p:cNvSpPr/>
          <p:nvPr/>
        </p:nvSpPr>
        <p:spPr>
          <a:xfrm>
            <a:off x="3554751" y="3536566"/>
            <a:ext cx="3187505" cy="1200329"/>
          </a:xfrm>
          <a:prstGeom prst="rect">
            <a:avLst/>
          </a:prstGeom>
        </p:spPr>
        <p:txBody>
          <a:bodyPr wrap="square">
            <a:spAutoFit/>
          </a:bodyPr>
          <a:lstStyle/>
          <a:p>
            <a:pPr marL="285750" indent="-285750">
              <a:buFont typeface="Arial" panose="020B0604020202020204" pitchFamily="34" charset="0"/>
              <a:buChar char="•"/>
            </a:pPr>
            <a:r>
              <a:rPr lang="en-US" b="1" dirty="0">
                <a:solidFill>
                  <a:schemeClr val="accent2">
                    <a:lumMod val="20000"/>
                    <a:lumOff val="80000"/>
                  </a:schemeClr>
                </a:solidFill>
                <a:effectLst>
                  <a:outerShdw blurRad="38100" dist="38100" dir="2700000" algn="tl">
                    <a:srgbClr val="000000">
                      <a:alpha val="43137"/>
                    </a:srgbClr>
                  </a:outerShdw>
                </a:effectLst>
              </a:rPr>
              <a:t>Hill Country Hydrology</a:t>
            </a:r>
          </a:p>
          <a:p>
            <a:pPr marL="285750" indent="-285750">
              <a:buFont typeface="Arial" panose="020B0604020202020204" pitchFamily="34" charset="0"/>
              <a:buChar char="•"/>
            </a:pPr>
            <a:r>
              <a:rPr lang="en-US" b="1" dirty="0">
                <a:solidFill>
                  <a:schemeClr val="accent2">
                    <a:lumMod val="20000"/>
                    <a:lumOff val="80000"/>
                  </a:schemeClr>
                </a:solidFill>
                <a:effectLst>
                  <a:outerShdw blurRad="38100" dist="38100" dir="2700000" algn="tl">
                    <a:srgbClr val="000000">
                      <a:alpha val="43137"/>
                    </a:srgbClr>
                  </a:outerShdw>
                </a:effectLst>
              </a:rPr>
              <a:t>Flash flood threats</a:t>
            </a:r>
          </a:p>
          <a:p>
            <a:pPr marL="285750" indent="-285750">
              <a:buFont typeface="Arial" panose="020B0604020202020204" pitchFamily="34" charset="0"/>
              <a:buChar char="•"/>
            </a:pPr>
            <a:r>
              <a:rPr lang="en-US" b="1" dirty="0">
                <a:solidFill>
                  <a:schemeClr val="accent2">
                    <a:lumMod val="20000"/>
                    <a:lumOff val="80000"/>
                  </a:schemeClr>
                </a:solidFill>
                <a:effectLst>
                  <a:outerShdw blurRad="38100" dist="38100" dir="2700000" algn="tl">
                    <a:srgbClr val="000000">
                      <a:alpha val="43137"/>
                    </a:srgbClr>
                  </a:outerShdw>
                </a:effectLst>
              </a:rPr>
              <a:t>Rapid river responses</a:t>
            </a:r>
          </a:p>
          <a:p>
            <a:pPr marL="285750" indent="-285750">
              <a:buFont typeface="Arial" panose="020B0604020202020204" pitchFamily="34" charset="0"/>
              <a:buChar char="•"/>
            </a:pPr>
            <a:r>
              <a:rPr lang="en-US" b="1" dirty="0">
                <a:solidFill>
                  <a:schemeClr val="accent2">
                    <a:lumMod val="20000"/>
                    <a:lumOff val="80000"/>
                  </a:schemeClr>
                </a:solidFill>
                <a:effectLst>
                  <a:outerShdw blurRad="38100" dist="38100" dir="2700000" algn="tl">
                    <a:srgbClr val="000000">
                      <a:alpha val="43137"/>
                    </a:srgbClr>
                  </a:outerShdw>
                </a:effectLst>
              </a:rPr>
              <a:t>Cycles of Flood/Drought</a:t>
            </a:r>
          </a:p>
        </p:txBody>
      </p:sp>
      <p:sp>
        <p:nvSpPr>
          <p:cNvPr id="17" name="TextBox 16"/>
          <p:cNvSpPr txBox="1"/>
          <p:nvPr/>
        </p:nvSpPr>
        <p:spPr>
          <a:xfrm rot="1570366">
            <a:off x="6477001" y="5554925"/>
            <a:ext cx="2717800" cy="1015663"/>
          </a:xfrm>
          <a:prstGeom prst="rect">
            <a:avLst/>
          </a:prstGeom>
          <a:noFill/>
          <a:ln>
            <a:noFill/>
          </a:ln>
        </p:spPr>
        <p:txBody>
          <a:bodyPr wrap="square" rtlCol="0">
            <a:spAutoFit/>
          </a:bodyPr>
          <a:lstStyle/>
          <a:p>
            <a:r>
              <a:rPr lang="en-US" sz="2000" b="1" dirty="0">
                <a:solidFill>
                  <a:schemeClr val="tx1">
                    <a:lumMod val="95000"/>
                  </a:schemeClr>
                </a:solidFill>
              </a:rPr>
              <a:t>Tropical cyclones</a:t>
            </a:r>
          </a:p>
          <a:p>
            <a:r>
              <a:rPr lang="en-US" sz="2000" b="1" dirty="0">
                <a:solidFill>
                  <a:schemeClr val="tx1">
                    <a:lumMod val="95000"/>
                  </a:schemeClr>
                </a:solidFill>
              </a:rPr>
              <a:t>Storm surge </a:t>
            </a:r>
          </a:p>
          <a:p>
            <a:r>
              <a:rPr lang="en-US" sz="2000" b="1" dirty="0">
                <a:solidFill>
                  <a:schemeClr val="tx1">
                    <a:lumMod val="95000"/>
                  </a:schemeClr>
                </a:solidFill>
              </a:rPr>
              <a:t>Coastal flooding</a:t>
            </a:r>
          </a:p>
        </p:txBody>
      </p:sp>
      <p:sp>
        <p:nvSpPr>
          <p:cNvPr id="19" name="TextBox 18"/>
          <p:cNvSpPr txBox="1"/>
          <p:nvPr/>
        </p:nvSpPr>
        <p:spPr>
          <a:xfrm rot="19118059">
            <a:off x="5209469" y="4584424"/>
            <a:ext cx="2963580" cy="400110"/>
          </a:xfrm>
          <a:prstGeom prst="rect">
            <a:avLst/>
          </a:prstGeom>
          <a:noFill/>
          <a:ln>
            <a:noFill/>
          </a:ln>
        </p:spPr>
        <p:txBody>
          <a:bodyPr wrap="square" rtlCol="0">
            <a:spAutoFit/>
          </a:bodyPr>
          <a:lstStyle/>
          <a:p>
            <a:r>
              <a:rPr lang="en-US" sz="2000" dirty="0">
                <a:solidFill>
                  <a:srgbClr val="FF0000"/>
                </a:solidFill>
                <a:effectLst>
                  <a:outerShdw blurRad="38100" dist="38100" dir="2700000" algn="tl">
                    <a:srgbClr val="000000">
                      <a:alpha val="43137"/>
                    </a:srgbClr>
                  </a:outerShdw>
                </a:effectLst>
              </a:rPr>
              <a:t>Prolonged river flooding</a:t>
            </a:r>
          </a:p>
        </p:txBody>
      </p:sp>
      <p:sp>
        <p:nvSpPr>
          <p:cNvPr id="2" name="Rectangle 1"/>
          <p:cNvSpPr/>
          <p:nvPr/>
        </p:nvSpPr>
        <p:spPr>
          <a:xfrm rot="2169899">
            <a:off x="1897453" y="4765954"/>
            <a:ext cx="3961982" cy="369332"/>
          </a:xfrm>
          <a:prstGeom prst="rect">
            <a:avLst/>
          </a:prstGeom>
          <a:solidFill>
            <a:schemeClr val="bg1">
              <a:alpha val="39000"/>
            </a:schemeClr>
          </a:solidFill>
        </p:spPr>
        <p:txBody>
          <a:bodyPr wrap="none">
            <a:spAutoFit/>
          </a:bodyPr>
          <a:lstStyle/>
          <a:p>
            <a:r>
              <a:rPr lang="en-US" b="1" dirty="0">
                <a:solidFill>
                  <a:schemeClr val="tx1">
                    <a:lumMod val="95000"/>
                  </a:schemeClr>
                </a:solidFill>
                <a:effectLst>
                  <a:outerShdw blurRad="38100" dist="38100" dir="2700000" algn="tl">
                    <a:srgbClr val="000000">
                      <a:alpha val="43137"/>
                    </a:srgbClr>
                  </a:outerShdw>
                </a:effectLst>
              </a:rPr>
              <a:t>International Border – Water Allocation</a:t>
            </a:r>
          </a:p>
        </p:txBody>
      </p:sp>
      <p:sp>
        <p:nvSpPr>
          <p:cNvPr id="3" name="Rectangle 2"/>
          <p:cNvSpPr/>
          <p:nvPr/>
        </p:nvSpPr>
        <p:spPr>
          <a:xfrm rot="323339">
            <a:off x="4471061" y="3005818"/>
            <a:ext cx="3454792" cy="369332"/>
          </a:xfrm>
          <a:prstGeom prst="rect">
            <a:avLst/>
          </a:prstGeom>
        </p:spPr>
        <p:txBody>
          <a:bodyPr wrap="none">
            <a:spAutoFit/>
          </a:bodyPr>
          <a:lstStyle/>
          <a:p>
            <a:r>
              <a:rPr lang="en-US" b="1" dirty="0">
                <a:solidFill>
                  <a:srgbClr val="FFC000"/>
                </a:solidFill>
                <a:effectLst>
                  <a:outerShdw blurRad="38100" dist="38100" dir="2700000" algn="tl">
                    <a:srgbClr val="000000">
                      <a:alpha val="43137"/>
                    </a:srgbClr>
                  </a:outerShdw>
                </a:effectLst>
              </a:rPr>
              <a:t>Complex reservoir operations</a:t>
            </a: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58545"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09"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6117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24" y="0"/>
            <a:ext cx="914852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373908" y="228600"/>
            <a:ext cx="6384637" cy="914400"/>
          </a:xfrm>
        </p:spPr>
        <p:txBody>
          <a:bodyPr/>
          <a:lstStyle/>
          <a:p>
            <a:r>
              <a:rPr lang="en-US" b="1" dirty="0">
                <a:solidFill>
                  <a:schemeClr val="bg1"/>
                </a:solidFill>
                <a:effectLst>
                  <a:outerShdw blurRad="38100" dist="38100" dir="2700000" algn="tl">
                    <a:srgbClr val="000000">
                      <a:alpha val="43137"/>
                    </a:srgbClr>
                  </a:outerShdw>
                </a:effectLst>
              </a:rPr>
              <a:t>WGRFC Demographics</a:t>
            </a:r>
          </a:p>
        </p:txBody>
      </p:sp>
      <p:sp>
        <p:nvSpPr>
          <p:cNvPr id="3" name="Content Placeholder 2"/>
          <p:cNvSpPr>
            <a:spLocks noGrp="1"/>
          </p:cNvSpPr>
          <p:nvPr>
            <p:ph idx="1"/>
          </p:nvPr>
        </p:nvSpPr>
        <p:spPr>
          <a:xfrm>
            <a:off x="688109" y="1476345"/>
            <a:ext cx="7772400" cy="5181600"/>
          </a:xfrm>
          <a:solidFill>
            <a:schemeClr val="bg1">
              <a:alpha val="90000"/>
            </a:schemeClr>
          </a:solidFill>
        </p:spPr>
        <p:txBody>
          <a:bodyPr>
            <a:normAutofit/>
          </a:bodyPr>
          <a:lstStyle/>
          <a:p>
            <a:r>
              <a:rPr lang="en-US" sz="2400" dirty="0"/>
              <a:t>3 - Top 10 Metro areas in the U.S. (DFW Metro, Houston Metro, Austin/San Antonio Metro)</a:t>
            </a:r>
          </a:p>
          <a:p>
            <a:r>
              <a:rPr lang="en-US" sz="2400" dirty="0"/>
              <a:t>7 of Top 100 Fastest Growing Counties in the nation*: Hays, Fort Bend, Comal, Andrews, Montgomery, Williamson, Kendall</a:t>
            </a:r>
          </a:p>
          <a:p>
            <a:r>
              <a:rPr lang="en-US" sz="2400" dirty="0"/>
              <a:t>5 – Top 20 largest cities in the U.S.</a:t>
            </a:r>
          </a:p>
          <a:p>
            <a:r>
              <a:rPr lang="en-US" sz="2400" b="1" dirty="0"/>
              <a:t>There are over 6M people who speak Spanish in Texas. 2M people: Spanish is their only language.</a:t>
            </a:r>
          </a:p>
          <a:p>
            <a:r>
              <a:rPr lang="en-US" sz="2400" b="1" dirty="0">
                <a:solidFill>
                  <a:schemeClr val="accent2">
                    <a:lumMod val="50000"/>
                  </a:schemeClr>
                </a:solidFill>
              </a:rPr>
              <a:t>Texas projected to double in population over the next 50 years**</a:t>
            </a:r>
          </a:p>
          <a:p>
            <a:endParaRPr lang="en-US" sz="2400" dirty="0"/>
          </a:p>
        </p:txBody>
      </p:sp>
      <p:sp>
        <p:nvSpPr>
          <p:cNvPr id="6" name="TextBox 5"/>
          <p:cNvSpPr txBox="1"/>
          <p:nvPr/>
        </p:nvSpPr>
        <p:spPr>
          <a:xfrm>
            <a:off x="838200" y="6257835"/>
            <a:ext cx="6248400" cy="400110"/>
          </a:xfrm>
          <a:prstGeom prst="rect">
            <a:avLst/>
          </a:prstGeom>
          <a:noFill/>
        </p:spPr>
        <p:txBody>
          <a:bodyPr wrap="square" rtlCol="0">
            <a:spAutoFit/>
          </a:bodyPr>
          <a:lstStyle/>
          <a:p>
            <a:pPr marL="285750" indent="-285750">
              <a:buFont typeface="Arial" pitchFamily="34" charset="0"/>
              <a:buChar char="•"/>
            </a:pPr>
            <a:r>
              <a:rPr lang="en-US" sz="1000" dirty="0"/>
              <a:t>*U.S. Census Bureau change from 2010 to 2011</a:t>
            </a:r>
          </a:p>
          <a:p>
            <a:pPr marL="285750" indent="-285750">
              <a:buFont typeface="Arial" pitchFamily="34" charset="0"/>
              <a:buChar char="•"/>
            </a:pPr>
            <a:r>
              <a:rPr lang="en-US" sz="1000" dirty="0"/>
              <a:t>**State of Texas – Office of the Demographer (2015)</a:t>
            </a: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58545"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09"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2404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b="1" dirty="0"/>
              <a:t>Perspective</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09"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58545"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214366" y="1524000"/>
            <a:ext cx="8777234" cy="5105400"/>
          </a:xfrm>
          <a:prstGeom prst="rect">
            <a:avLst/>
          </a:prstGeom>
        </p:spPr>
      </p:pic>
    </p:spTree>
    <p:extLst>
      <p:ext uri="{BB962C8B-B14F-4D97-AF65-F5344CB8AC3E}">
        <p14:creationId xmlns:p14="http://schemas.microsoft.com/office/powerpoint/2010/main" val="2515281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3910" y="-2850"/>
            <a:ext cx="6405612" cy="1374450"/>
          </a:xfrm>
          <a:solidFill>
            <a:schemeClr val="bg1"/>
          </a:solidFill>
        </p:spPr>
        <p:txBody>
          <a:bodyPr>
            <a:normAutofit/>
          </a:bodyPr>
          <a:lstStyle/>
          <a:p>
            <a:r>
              <a:rPr lang="en-US" sz="4000" b="1" dirty="0"/>
              <a:t>The Vocabulary</a:t>
            </a:r>
          </a:p>
        </p:txBody>
      </p:sp>
      <p:sp>
        <p:nvSpPr>
          <p:cNvPr id="3" name="Content Placeholder 2"/>
          <p:cNvSpPr>
            <a:spLocks noGrp="1"/>
          </p:cNvSpPr>
          <p:nvPr>
            <p:ph idx="1"/>
          </p:nvPr>
        </p:nvSpPr>
        <p:spPr>
          <a:xfrm>
            <a:off x="838200" y="1143000"/>
            <a:ext cx="7772400" cy="5181600"/>
          </a:xfrm>
          <a:solidFill>
            <a:schemeClr val="bg1">
              <a:alpha val="80000"/>
            </a:schemeClr>
          </a:solidFill>
        </p:spPr>
        <p:txBody>
          <a:bodyPr>
            <a:normAutofit/>
          </a:bodyPr>
          <a:lstStyle/>
          <a:p>
            <a:r>
              <a:rPr lang="en-US" sz="2400" b="1" dirty="0"/>
              <a:t>Public vs. “High End User”</a:t>
            </a: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38305" y="69078"/>
            <a:ext cx="1073922" cy="1073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147414"/>
            <a:ext cx="1073922" cy="1073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22571" y="3124200"/>
            <a:ext cx="4180261" cy="310896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4799" y="1752600"/>
            <a:ext cx="4139530" cy="3108960"/>
          </a:xfrm>
          <a:prstGeom prst="rect">
            <a:avLst/>
          </a:prstGeom>
        </p:spPr>
      </p:pic>
      <p:sp>
        <p:nvSpPr>
          <p:cNvPr id="9" name="TextBox 8"/>
          <p:cNvSpPr txBox="1"/>
          <p:nvPr/>
        </p:nvSpPr>
        <p:spPr>
          <a:xfrm>
            <a:off x="304800" y="6053610"/>
            <a:ext cx="2514600" cy="461665"/>
          </a:xfrm>
          <a:prstGeom prst="rect">
            <a:avLst/>
          </a:prstGeom>
          <a:noFill/>
        </p:spPr>
        <p:txBody>
          <a:bodyPr wrap="square" rtlCol="0">
            <a:spAutoFit/>
          </a:bodyPr>
          <a:lstStyle/>
          <a:p>
            <a:r>
              <a:rPr lang="en-US" sz="1200" b="1" i="1" dirty="0"/>
              <a:t>Images courtesy of Jeff Lindner, Harris County FCD</a:t>
            </a:r>
          </a:p>
        </p:txBody>
      </p:sp>
    </p:spTree>
    <p:extLst>
      <p:ext uri="{BB962C8B-B14F-4D97-AF65-F5344CB8AC3E}">
        <p14:creationId xmlns:p14="http://schemas.microsoft.com/office/powerpoint/2010/main" val="149892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3910" y="-2850"/>
            <a:ext cx="6405612" cy="1374450"/>
          </a:xfrm>
          <a:solidFill>
            <a:schemeClr val="bg1"/>
          </a:solidFill>
        </p:spPr>
        <p:txBody>
          <a:bodyPr>
            <a:normAutofit/>
          </a:bodyPr>
          <a:lstStyle/>
          <a:p>
            <a:r>
              <a:rPr lang="en-US" sz="4000" b="1" dirty="0"/>
              <a:t>More Vocabulary</a:t>
            </a:r>
          </a:p>
        </p:txBody>
      </p:sp>
      <p:sp>
        <p:nvSpPr>
          <p:cNvPr id="3" name="Content Placeholder 2"/>
          <p:cNvSpPr>
            <a:spLocks noGrp="1"/>
          </p:cNvSpPr>
          <p:nvPr>
            <p:ph idx="1"/>
          </p:nvPr>
        </p:nvSpPr>
        <p:spPr>
          <a:xfrm>
            <a:off x="838200" y="1143000"/>
            <a:ext cx="7772400" cy="5181600"/>
          </a:xfrm>
          <a:solidFill>
            <a:schemeClr val="bg1">
              <a:alpha val="80000"/>
            </a:schemeClr>
          </a:solidFill>
        </p:spPr>
        <p:txBody>
          <a:bodyPr>
            <a:normAutofit/>
          </a:bodyPr>
          <a:lstStyle/>
          <a:p>
            <a:r>
              <a:rPr lang="en-US" sz="2400" b="1" dirty="0"/>
              <a:t>Flash Flood </a:t>
            </a:r>
            <a:r>
              <a:rPr lang="en-US" sz="2400" b="1" dirty="0">
                <a:solidFill>
                  <a:srgbClr val="FF0000"/>
                </a:solidFill>
              </a:rPr>
              <a:t>Emergency</a:t>
            </a:r>
          </a:p>
          <a:p>
            <a:pPr lvl="1"/>
            <a:r>
              <a:rPr lang="en-US" sz="2000" b="1" dirty="0"/>
              <a:t>By definition, the NWS issues a “Warning” when conditions are life threatening </a:t>
            </a:r>
            <a:r>
              <a:rPr lang="en-US" sz="2000" b="1" dirty="0">
                <a:sym typeface="Wingdings" panose="05000000000000000000" pitchFamily="2" charset="2"/>
              </a:rPr>
              <a:t> it could kill you</a:t>
            </a:r>
            <a:endParaRPr lang="en-US" sz="2000" b="1" dirty="0"/>
          </a:p>
          <a:p>
            <a:pPr lvl="1"/>
            <a:r>
              <a:rPr lang="en-US" sz="2000" b="1" dirty="0"/>
              <a:t>But with the “Emergency”…this time I </a:t>
            </a:r>
            <a:r>
              <a:rPr lang="en-US" sz="2000" b="1" i="1" dirty="0"/>
              <a:t>really</a:t>
            </a:r>
            <a:r>
              <a:rPr lang="en-US" sz="2000" b="1" dirty="0"/>
              <a:t> mean it</a:t>
            </a:r>
          </a:p>
          <a:p>
            <a:r>
              <a:rPr lang="en-US" sz="2400" b="1" dirty="0"/>
              <a:t>Notice </a:t>
            </a:r>
            <a:r>
              <a:rPr lang="en-US" sz="2400" b="1" dirty="0">
                <a:sym typeface="Wingdings" panose="05000000000000000000" pitchFamily="2" charset="2"/>
              </a:rPr>
              <a:t> “Flash Flood”</a:t>
            </a:r>
          </a:p>
          <a:p>
            <a:pPr lvl="1"/>
            <a:r>
              <a:rPr lang="en-US" sz="2000" b="1" dirty="0">
                <a:sym typeface="Wingdings" panose="05000000000000000000" pitchFamily="2" charset="2"/>
              </a:rPr>
              <a:t>Not river flood</a:t>
            </a:r>
          </a:p>
          <a:p>
            <a:pPr marL="457200" lvl="1" indent="0">
              <a:buNone/>
            </a:pPr>
            <a:endParaRPr lang="en-US" sz="2000" b="1" dirty="0">
              <a:sym typeface="Wingdings" panose="05000000000000000000" pitchFamily="2" charset="2"/>
            </a:endParaRPr>
          </a:p>
          <a:p>
            <a:r>
              <a:rPr lang="en-US" sz="2400" b="1" dirty="0">
                <a:sym typeface="Wingdings" panose="05000000000000000000" pitchFamily="2" charset="2"/>
              </a:rPr>
              <a:t>NWS uses Minor, Moderate, Major, Record for river flooding</a:t>
            </a:r>
          </a:p>
          <a:p>
            <a:pPr lvl="1"/>
            <a:r>
              <a:rPr lang="en-US" sz="2000" b="1" dirty="0">
                <a:sym typeface="Wingdings" panose="05000000000000000000" pitchFamily="2" charset="2"/>
              </a:rPr>
              <a:t>Is that enough?</a:t>
            </a:r>
          </a:p>
          <a:p>
            <a:r>
              <a:rPr lang="en-US" sz="2400" b="1" dirty="0">
                <a:sym typeface="Wingdings" panose="05000000000000000000" pitchFamily="2" charset="2"/>
              </a:rPr>
              <a:t>Steered away from “analogs”</a:t>
            </a:r>
          </a:p>
          <a:p>
            <a:pPr lvl="1"/>
            <a:r>
              <a:rPr lang="en-US" sz="2000" b="1" dirty="0">
                <a:sym typeface="Wingdings" panose="05000000000000000000" pitchFamily="2" charset="2"/>
              </a:rPr>
              <a:t>If you are expecting a record, something no one has ever seen,  then how do you expect them to compare to a past event…</a:t>
            </a:r>
            <a:endParaRPr lang="en-US" sz="2000" b="1"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38305" y="69078"/>
            <a:ext cx="1073922" cy="1073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147414"/>
            <a:ext cx="1073922" cy="1073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188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1000"/>
                                        <p:tgtEl>
                                          <p:spTgt spid="3">
                                            <p:txEl>
                                              <p:pRg st="4" end="4"/>
                                            </p:txEl>
                                          </p:spTgt>
                                        </p:tgtEl>
                                      </p:cBhvr>
                                    </p:animEffect>
                                    <p:anim calcmode="lin" valueType="num">
                                      <p:cBhvr>
                                        <p:cTn id="3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Effect transition="in" filter="fade">
                                      <p:cBhvr>
                                        <p:cTn id="60" dur="1000"/>
                                        <p:tgtEl>
                                          <p:spTgt spid="3">
                                            <p:txEl>
                                              <p:pRg st="9" end="9"/>
                                            </p:txEl>
                                          </p:spTgt>
                                        </p:tgtEl>
                                      </p:cBhvr>
                                    </p:animEffect>
                                    <p:anim calcmode="lin" valueType="num">
                                      <p:cBhvr>
                                        <p:cTn id="6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95" y="0"/>
            <a:ext cx="8229600" cy="1143000"/>
          </a:xfrm>
        </p:spPr>
        <p:txBody>
          <a:bodyPr/>
          <a:lstStyle/>
          <a:p>
            <a:r>
              <a:rPr lang="en-US" b="1" dirty="0"/>
              <a:t>River Forecasting 101</a:t>
            </a:r>
          </a:p>
        </p:txBody>
      </p:sp>
      <p:pic>
        <p:nvPicPr>
          <p:cNvPr id="14338" name="Picture 2" descr="https://pbs.twimg.com/media/DIXZn1MXYAIu76M.jpg:large"/>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373909" y="1386840"/>
            <a:ext cx="6745705" cy="50592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09"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58545"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2988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886699" cy="1325562"/>
          </a:xfrm>
        </p:spPr>
        <p:txBody>
          <a:bodyPr>
            <a:normAutofit/>
          </a:bodyPr>
          <a:lstStyle/>
          <a:p>
            <a:r>
              <a:rPr lang="en-US" sz="2800" b="1" dirty="0"/>
              <a:t>What is </a:t>
            </a:r>
            <a:r>
              <a:rPr lang="en-US" sz="2800" b="1"/>
              <a:t>MPE? </a:t>
            </a:r>
            <a:endParaRPr lang="en-US" sz="2800" b="1" dirty="0"/>
          </a:p>
        </p:txBody>
      </p:sp>
      <p:sp>
        <p:nvSpPr>
          <p:cNvPr id="3" name="Content Placeholder 2"/>
          <p:cNvSpPr>
            <a:spLocks noGrp="1"/>
          </p:cNvSpPr>
          <p:nvPr>
            <p:ph idx="1"/>
          </p:nvPr>
        </p:nvSpPr>
        <p:spPr>
          <a:xfrm>
            <a:off x="533400" y="1295400"/>
            <a:ext cx="8153400" cy="5562600"/>
          </a:xfrm>
        </p:spPr>
        <p:txBody>
          <a:bodyPr>
            <a:normAutofit fontScale="85000" lnSpcReduction="10000"/>
          </a:bodyPr>
          <a:lstStyle/>
          <a:p>
            <a:r>
              <a:rPr lang="en-US" b="1" dirty="0"/>
              <a:t>Multi-sensor Precipitation Estimator </a:t>
            </a:r>
          </a:p>
          <a:p>
            <a:pPr lvl="1"/>
            <a:r>
              <a:rPr lang="en-US" b="1" dirty="0"/>
              <a:t>Inputs</a:t>
            </a:r>
          </a:p>
          <a:p>
            <a:pPr lvl="2"/>
            <a:r>
              <a:rPr lang="en-US" b="1" dirty="0"/>
              <a:t>Radar</a:t>
            </a:r>
          </a:p>
          <a:p>
            <a:pPr lvl="2">
              <a:buNone/>
            </a:pPr>
            <a:endParaRPr lang="en-US" b="1" dirty="0"/>
          </a:p>
          <a:p>
            <a:pPr lvl="2"/>
            <a:r>
              <a:rPr lang="en-US" b="1" dirty="0"/>
              <a:t>Gauges</a:t>
            </a:r>
          </a:p>
          <a:p>
            <a:pPr lvl="2">
              <a:buNone/>
            </a:pPr>
            <a:r>
              <a:rPr lang="en-US" b="1" dirty="0"/>
              <a:t> </a:t>
            </a:r>
          </a:p>
          <a:p>
            <a:pPr lvl="2"/>
            <a:r>
              <a:rPr lang="en-US" b="1" dirty="0"/>
              <a:t>Satellite</a:t>
            </a:r>
          </a:p>
          <a:p>
            <a:pPr lvl="2">
              <a:buNone/>
            </a:pPr>
            <a:r>
              <a:rPr lang="en-US" b="1" dirty="0"/>
              <a:t> </a:t>
            </a:r>
          </a:p>
          <a:p>
            <a:pPr lvl="1"/>
            <a:r>
              <a:rPr lang="en-US" b="1" dirty="0"/>
              <a:t>Final multi-sensor precipitation product is </a:t>
            </a:r>
            <a:r>
              <a:rPr lang="en-US" b="1" i="1" dirty="0">
                <a:solidFill>
                  <a:srgbClr val="FF0000"/>
                </a:solidFill>
              </a:rPr>
              <a:t>better than any single sensor</a:t>
            </a:r>
            <a:r>
              <a:rPr lang="en-US" b="1" dirty="0"/>
              <a:t>.</a:t>
            </a:r>
          </a:p>
          <a:p>
            <a:r>
              <a:rPr lang="en-US" b="1" dirty="0"/>
              <a:t>Goals</a:t>
            </a:r>
          </a:p>
          <a:p>
            <a:pPr lvl="1"/>
            <a:r>
              <a:rPr lang="en-US" b="1" dirty="0"/>
              <a:t>Reduce spatial inaccuracies and bias errors in rainfall datasets</a:t>
            </a:r>
          </a:p>
          <a:p>
            <a:pPr lvl="1"/>
            <a:r>
              <a:rPr lang="en-US" b="1" dirty="0"/>
              <a:t>Produce a quality precipitation dataset for ingest into National Weather Service (NWS) hydrologic models</a:t>
            </a:r>
          </a:p>
          <a:p>
            <a:pPr>
              <a:buNone/>
            </a:pPr>
            <a:endParaRPr lang="en-US" dirty="0"/>
          </a:p>
          <a:p>
            <a:endParaRPr lang="en-US" dirty="0"/>
          </a:p>
        </p:txBody>
      </p:sp>
      <p:graphicFrame>
        <p:nvGraphicFramePr>
          <p:cNvPr id="116738" name="Object 2"/>
          <p:cNvGraphicFramePr>
            <a:graphicFrameLocks noChangeAspect="1"/>
          </p:cNvGraphicFramePr>
          <p:nvPr>
            <p:extLst>
              <p:ext uri="{D42A27DB-BD31-4B8C-83A1-F6EECF244321}">
                <p14:modId xmlns:p14="http://schemas.microsoft.com/office/powerpoint/2010/main" val="1402133999"/>
              </p:ext>
            </p:extLst>
          </p:nvPr>
        </p:nvGraphicFramePr>
        <p:xfrm>
          <a:off x="4648200" y="1676400"/>
          <a:ext cx="1320800" cy="990600"/>
        </p:xfrm>
        <a:graphic>
          <a:graphicData uri="http://schemas.openxmlformats.org/presentationml/2006/ole">
            <mc:AlternateContent xmlns:mc="http://schemas.openxmlformats.org/markup-compatibility/2006">
              <mc:Choice xmlns:v="urn:schemas-microsoft-com:vml" Requires="v">
                <p:oleObj spid="_x0000_s3113" name="Drawing" r:id="rId4" imgW="3143234" imgH="2714474" progId="">
                  <p:embed/>
                </p:oleObj>
              </mc:Choice>
              <mc:Fallback>
                <p:oleObj name="Drawing" r:id="rId4" imgW="3143234" imgH="271447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676400"/>
                        <a:ext cx="1320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5" descr="GOES"/>
          <p:cNvPicPr>
            <a:picLocks noChangeAspect="1" noChangeArrowheads="1"/>
          </p:cNvPicPr>
          <p:nvPr/>
        </p:nvPicPr>
        <p:blipFill>
          <a:blip r:embed="rId6" cstate="print"/>
          <a:srcRect/>
          <a:stretch>
            <a:fillRect/>
          </a:stretch>
        </p:blipFill>
        <p:spPr bwMode="auto">
          <a:xfrm>
            <a:off x="7530194" y="3178263"/>
            <a:ext cx="1342573" cy="961849"/>
          </a:xfrm>
          <a:prstGeom prst="rect">
            <a:avLst/>
          </a:prstGeom>
          <a:noFill/>
        </p:spPr>
      </p:pic>
      <p:pic>
        <p:nvPicPr>
          <p:cNvPr id="7" name="Picture 4" descr="ndslid12"/>
          <p:cNvPicPr>
            <a:picLocks noChangeAspect="1" noChangeArrowheads="1"/>
          </p:cNvPicPr>
          <p:nvPr/>
        </p:nvPicPr>
        <p:blipFill>
          <a:blip r:embed="rId7" cstate="print"/>
          <a:srcRect/>
          <a:stretch>
            <a:fillRect/>
          </a:stretch>
        </p:blipFill>
        <p:spPr bwMode="auto">
          <a:xfrm>
            <a:off x="6096001" y="2438400"/>
            <a:ext cx="1320800" cy="990600"/>
          </a:xfrm>
          <a:prstGeom prst="rect">
            <a:avLst/>
          </a:prstGeom>
          <a:noFill/>
          <a:ln w="9525">
            <a:noFill/>
            <a:miter lim="800000"/>
            <a:headEnd/>
            <a:tailEnd/>
          </a:ln>
        </p:spPr>
      </p:pic>
      <p:cxnSp>
        <p:nvCxnSpPr>
          <p:cNvPr id="9" name="Straight Arrow Connector 8"/>
          <p:cNvCxnSpPr/>
          <p:nvPr/>
        </p:nvCxnSpPr>
        <p:spPr>
          <a:xfrm>
            <a:off x="2515846" y="2362200"/>
            <a:ext cx="1981200" cy="1588"/>
          </a:xfrm>
          <a:prstGeom prst="straightConnector1">
            <a:avLst/>
          </a:prstGeom>
          <a:ln w="38100">
            <a:solidFill>
              <a:srgbClr val="FFFF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569436" y="3048000"/>
            <a:ext cx="3200400" cy="1588"/>
          </a:xfrm>
          <a:prstGeom prst="straightConnector1">
            <a:avLst/>
          </a:prstGeom>
          <a:ln w="38100">
            <a:solidFill>
              <a:srgbClr val="FFFF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667000" y="3657600"/>
            <a:ext cx="4572000" cy="1588"/>
          </a:xfrm>
          <a:prstGeom prst="straightConnector1">
            <a:avLst/>
          </a:prstGeom>
          <a:ln w="38100">
            <a:solidFill>
              <a:srgbClr val="FFFF00"/>
            </a:solidFill>
            <a:tailEnd type="triangle" w="lg" len="med"/>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758545"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309" y="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1978646"/>
      </p:ext>
    </p:extLst>
  </p:cSld>
  <p:clrMapOvr>
    <a:masterClrMapping/>
  </p:clrMapOvr>
</p:sld>
</file>

<file path=ppt/theme/theme1.xml><?xml version="1.0" encoding="utf-8"?>
<a:theme xmlns:a="http://schemas.openxmlformats.org/drawingml/2006/main" name="NWSNOAA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NWSNOAAlogo</Template>
  <TotalTime>21952</TotalTime>
  <Words>1702</Words>
  <Application>Microsoft Macintosh PowerPoint</Application>
  <PresentationFormat>On-screen Show (4:3)</PresentationFormat>
  <Paragraphs>231</Paragraphs>
  <Slides>24</Slides>
  <Notes>14</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33" baseType="lpstr">
      <vt:lpstr>Arial</vt:lpstr>
      <vt:lpstr>Arial Narrow</vt:lpstr>
      <vt:lpstr>Calibri</vt:lpstr>
      <vt:lpstr>Century Gothic</vt:lpstr>
      <vt:lpstr>Times New Roman</vt:lpstr>
      <vt:lpstr>Wingdings</vt:lpstr>
      <vt:lpstr>NWSNOAAlogo</vt:lpstr>
      <vt:lpstr>Office Theme</vt:lpstr>
      <vt:lpstr>Drawing</vt:lpstr>
      <vt:lpstr>Hydrology and a NWS River Forecast Center…</vt:lpstr>
      <vt:lpstr>NWS River Forecast Centers</vt:lpstr>
      <vt:lpstr>The WGRFC Area Diverse Water Issues</vt:lpstr>
      <vt:lpstr>WGRFC Demographics</vt:lpstr>
      <vt:lpstr>Perspective</vt:lpstr>
      <vt:lpstr>The Vocabulary</vt:lpstr>
      <vt:lpstr>More Vocabulary</vt:lpstr>
      <vt:lpstr>River Forecasting 101</vt:lpstr>
      <vt:lpstr>What is MPE? </vt:lpstr>
      <vt:lpstr>Precipitation Best Estimate </vt:lpstr>
      <vt:lpstr>Radar vs MRMS</vt:lpstr>
      <vt:lpstr>Texas Mesonet</vt:lpstr>
      <vt:lpstr>Precipitation Forecast/QPF</vt:lpstr>
      <vt:lpstr>Hydrologic Forecast Process</vt:lpstr>
      <vt:lpstr>The Result – Our Model</vt:lpstr>
      <vt:lpstr>Rating Curve - Flow vs Height</vt:lpstr>
      <vt:lpstr>PowerPoint Presentation</vt:lpstr>
      <vt:lpstr>PowerPoint Presentation</vt:lpstr>
      <vt:lpstr>PowerPoint Presentation</vt:lpstr>
      <vt:lpstr>PowerPoint Presentation</vt:lpstr>
      <vt:lpstr>Lather, Rinse, Repeat</vt:lpstr>
      <vt:lpstr>The Set Up…</vt:lpstr>
      <vt:lpstr>Llano 2018 Briefings</vt:lpstr>
      <vt:lpstr>Questions/Comments?</vt:lpstr>
    </vt:vector>
  </TitlesOfParts>
  <Company>SR-S-SMS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Hydrology You Can Use…</dc:title>
  <dc:creator>greg.waller</dc:creator>
  <cp:lastModifiedBy>Microsoft Office User</cp:lastModifiedBy>
  <cp:revision>59</cp:revision>
  <cp:lastPrinted>2019-03-27T20:44:26Z</cp:lastPrinted>
  <dcterms:created xsi:type="dcterms:W3CDTF">2016-08-03T12:59:52Z</dcterms:created>
  <dcterms:modified xsi:type="dcterms:W3CDTF">2019-03-27T20:45:24Z</dcterms:modified>
</cp:coreProperties>
</file>