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5"/>
  </p:notesMasterIdLst>
  <p:handoutMasterIdLst>
    <p:handoutMasterId r:id="rId16"/>
  </p:handoutMasterIdLst>
  <p:sldIdLst>
    <p:sldId id="259" r:id="rId5"/>
    <p:sldId id="284" r:id="rId6"/>
    <p:sldId id="267" r:id="rId7"/>
    <p:sldId id="268" r:id="rId8"/>
    <p:sldId id="318" r:id="rId9"/>
    <p:sldId id="317" r:id="rId10"/>
    <p:sldId id="315" r:id="rId11"/>
    <p:sldId id="316" r:id="rId12"/>
    <p:sldId id="278" r:id="rId13"/>
    <p:sldId id="276"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74" autoAdjust="0"/>
  </p:normalViewPr>
  <p:slideViewPr>
    <p:cSldViewPr>
      <p:cViewPr varScale="1">
        <p:scale>
          <a:sx n="72" d="100"/>
          <a:sy n="72" d="100"/>
        </p:scale>
        <p:origin x="191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A708D8B-BAA9-4398-BC5E-1740EF2C4D3E}" type="datetimeFigureOut">
              <a:rPr lang="en-US" smtClean="0"/>
              <a:t>4/18/2015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5C93898-7B2D-4BF7-827C-F5A014AB453D}" type="slidenum">
              <a:rPr lang="en-US" smtClean="0"/>
              <a:t>‹#›</a:t>
            </a:fld>
            <a:endParaRPr lang="en-US"/>
          </a:p>
        </p:txBody>
      </p:sp>
    </p:spTree>
    <p:extLst>
      <p:ext uri="{BB962C8B-B14F-4D97-AF65-F5344CB8AC3E}">
        <p14:creationId xmlns:p14="http://schemas.microsoft.com/office/powerpoint/2010/main" val="2475536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E5F52B-DD02-495C-A98F-875DA8BF22E4}" type="datetimeFigureOut">
              <a:rPr lang="en-US" smtClean="0"/>
              <a:t>4/18/2015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3F805D-1085-42EB-A769-BC89BF356425}" type="slidenum">
              <a:rPr lang="en-US" smtClean="0"/>
              <a:t>‹#›</a:t>
            </a:fld>
            <a:endParaRPr lang="en-US"/>
          </a:p>
        </p:txBody>
      </p:sp>
    </p:spTree>
    <p:extLst>
      <p:ext uri="{BB962C8B-B14F-4D97-AF65-F5344CB8AC3E}">
        <p14:creationId xmlns:p14="http://schemas.microsoft.com/office/powerpoint/2010/main" val="218885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cattlemen we</a:t>
            </a:r>
            <a:r>
              <a:rPr lang="en-US" baseline="0" dirty="0" smtClean="0"/>
              <a:t> are actually grass farmers.  How can we grow more grass from the same amount of land to produce more beef.  The answer is through Grazing Management.  We have to learn how to manipulate grass so that it is more productive.</a:t>
            </a:r>
            <a:endParaRPr lang="en-US" dirty="0"/>
          </a:p>
        </p:txBody>
      </p:sp>
      <p:sp>
        <p:nvSpPr>
          <p:cNvPr id="4" name="Slide Number Placeholder 3"/>
          <p:cNvSpPr>
            <a:spLocks noGrp="1"/>
          </p:cNvSpPr>
          <p:nvPr>
            <p:ph type="sldNum" sz="quarter" idx="10"/>
          </p:nvPr>
        </p:nvSpPr>
        <p:spPr/>
        <p:txBody>
          <a:bodyPr/>
          <a:lstStyle/>
          <a:p>
            <a:fld id="{053F805D-1085-42EB-A769-BC89BF356425}" type="slidenum">
              <a:rPr lang="en-US" smtClean="0"/>
              <a:t>1</a:t>
            </a:fld>
            <a:endParaRPr lang="en-US"/>
          </a:p>
        </p:txBody>
      </p:sp>
    </p:spTree>
    <p:extLst>
      <p:ext uri="{BB962C8B-B14F-4D97-AF65-F5344CB8AC3E}">
        <p14:creationId xmlns:p14="http://schemas.microsoft.com/office/powerpoint/2010/main" val="17417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805D-1085-42EB-A769-BC89BF356425}" type="slidenum">
              <a:rPr lang="en-US" smtClean="0"/>
              <a:t>10</a:t>
            </a:fld>
            <a:endParaRPr lang="en-US"/>
          </a:p>
        </p:txBody>
      </p:sp>
    </p:spTree>
    <p:extLst>
      <p:ext uri="{BB962C8B-B14F-4D97-AF65-F5344CB8AC3E}">
        <p14:creationId xmlns:p14="http://schemas.microsoft.com/office/powerpoint/2010/main" val="227767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805D-1085-42EB-A769-BC89BF356425}" type="slidenum">
              <a:rPr lang="en-US" smtClean="0"/>
              <a:t>2</a:t>
            </a:fld>
            <a:endParaRPr lang="en-US"/>
          </a:p>
        </p:txBody>
      </p:sp>
    </p:spTree>
    <p:extLst>
      <p:ext uri="{BB962C8B-B14F-4D97-AF65-F5344CB8AC3E}">
        <p14:creationId xmlns:p14="http://schemas.microsoft.com/office/powerpoint/2010/main" val="309165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need sunlight</a:t>
            </a:r>
            <a:r>
              <a:rPr lang="en-US" baseline="0" dirty="0" smtClean="0"/>
              <a:t> and use leaves to capture it for energy to grow more leaves and roots; excess energy is stored as Carbohydrates in stems, base, roots.</a:t>
            </a:r>
          </a:p>
          <a:p>
            <a:r>
              <a:rPr lang="en-US" baseline="0" dirty="0" smtClean="0"/>
              <a:t>Most plants are tolerant or adapted to fire and survive and respond well after fire under low to moderate fire intensity with adequate soil moisture.  In extreme circumstances like the Oasis pipeline fire soil moisture was low and fire intensity was extreme which allows the basal buds of the plants to reach a temperature (140F) they can’t tolerate.  This was the perfect recipe to kill grass and forbs and severely hurt brush and trees.  Since most brush and trees besides </a:t>
            </a:r>
            <a:r>
              <a:rPr lang="en-US" baseline="0" dirty="0" err="1" smtClean="0"/>
              <a:t>ahse</a:t>
            </a:r>
            <a:r>
              <a:rPr lang="en-US" baseline="0" dirty="0" smtClean="0"/>
              <a:t> juniper have bud zone below ground these plants are able to use stored energy to </a:t>
            </a:r>
            <a:r>
              <a:rPr lang="en-US" baseline="0" dirty="0" err="1" smtClean="0"/>
              <a:t>resprout</a:t>
            </a:r>
            <a:r>
              <a:rPr lang="en-US" baseline="0" dirty="0" smtClean="0"/>
              <a:t> even though the aerial buds are dead.  </a:t>
            </a:r>
            <a:endParaRPr lang="en-US" dirty="0" smtClean="0"/>
          </a:p>
        </p:txBody>
      </p:sp>
      <p:sp>
        <p:nvSpPr>
          <p:cNvPr id="4" name="Slide Number Placeholder 3"/>
          <p:cNvSpPr>
            <a:spLocks noGrp="1"/>
          </p:cNvSpPr>
          <p:nvPr>
            <p:ph type="sldNum" sz="quarter" idx="10"/>
          </p:nvPr>
        </p:nvSpPr>
        <p:spPr/>
        <p:txBody>
          <a:bodyPr/>
          <a:lstStyle/>
          <a:p>
            <a:fld id="{43E6575C-6343-4191-B11B-3AE7C44C2E15}" type="slidenum">
              <a:rPr lang="en-US" smtClean="0"/>
              <a:t>3</a:t>
            </a:fld>
            <a:endParaRPr lang="en-US"/>
          </a:p>
        </p:txBody>
      </p:sp>
    </p:spTree>
    <p:extLst>
      <p:ext uri="{BB962C8B-B14F-4D97-AF65-F5344CB8AC3E}">
        <p14:creationId xmlns:p14="http://schemas.microsoft.com/office/powerpoint/2010/main" val="3477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6575C-6343-4191-B11B-3AE7C44C2E15}" type="slidenum">
              <a:rPr lang="en-US" smtClean="0"/>
              <a:t>4</a:t>
            </a:fld>
            <a:endParaRPr lang="en-US"/>
          </a:p>
        </p:txBody>
      </p:sp>
    </p:spTree>
    <p:extLst>
      <p:ext uri="{BB962C8B-B14F-4D97-AF65-F5344CB8AC3E}">
        <p14:creationId xmlns:p14="http://schemas.microsoft.com/office/powerpoint/2010/main" val="3477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6575C-6343-4191-B11B-3AE7C44C2E15}" type="slidenum">
              <a:rPr lang="en-US" smtClean="0"/>
              <a:t>5</a:t>
            </a:fld>
            <a:endParaRPr lang="en-US"/>
          </a:p>
        </p:txBody>
      </p:sp>
    </p:spTree>
    <p:extLst>
      <p:ext uri="{BB962C8B-B14F-4D97-AF65-F5344CB8AC3E}">
        <p14:creationId xmlns:p14="http://schemas.microsoft.com/office/powerpoint/2010/main" val="255387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6575C-6343-4191-B11B-3AE7C44C2E15}" type="slidenum">
              <a:rPr lang="en-US" smtClean="0"/>
              <a:t>6</a:t>
            </a:fld>
            <a:endParaRPr lang="en-US"/>
          </a:p>
        </p:txBody>
      </p:sp>
    </p:spTree>
    <p:extLst>
      <p:ext uri="{BB962C8B-B14F-4D97-AF65-F5344CB8AC3E}">
        <p14:creationId xmlns:p14="http://schemas.microsoft.com/office/powerpoint/2010/main" val="102394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plants are</a:t>
            </a:r>
            <a:r>
              <a:rPr lang="en-US" baseline="0" dirty="0" smtClean="0"/>
              <a:t> either starting from seed or trying to recover from stored carbohydrates.  If drought continues they could also die.  Any grazing is to much grazing!  The new growth that is very desirable by wildlife.  Deer and exotic numbers should be kept as low as possible.</a:t>
            </a:r>
            <a:endParaRPr lang="en-US" dirty="0"/>
          </a:p>
        </p:txBody>
      </p:sp>
      <p:sp>
        <p:nvSpPr>
          <p:cNvPr id="4" name="Slide Number Placeholder 3"/>
          <p:cNvSpPr>
            <a:spLocks noGrp="1"/>
          </p:cNvSpPr>
          <p:nvPr>
            <p:ph type="sldNum" sz="quarter" idx="10"/>
          </p:nvPr>
        </p:nvSpPr>
        <p:spPr/>
        <p:txBody>
          <a:bodyPr/>
          <a:lstStyle/>
          <a:p>
            <a:fld id="{43E6575C-6343-4191-B11B-3AE7C44C2E15}" type="slidenum">
              <a:rPr lang="en-US" smtClean="0"/>
              <a:t>7</a:t>
            </a:fld>
            <a:endParaRPr lang="en-US"/>
          </a:p>
        </p:txBody>
      </p:sp>
    </p:spTree>
    <p:extLst>
      <p:ext uri="{BB962C8B-B14F-4D97-AF65-F5344CB8AC3E}">
        <p14:creationId xmlns:p14="http://schemas.microsoft.com/office/powerpoint/2010/main" val="178522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E6575C-6343-4191-B11B-3AE7C44C2E15}" type="slidenum">
              <a:rPr lang="en-US" smtClean="0"/>
              <a:t>8</a:t>
            </a:fld>
            <a:endParaRPr lang="en-US"/>
          </a:p>
        </p:txBody>
      </p:sp>
    </p:spTree>
    <p:extLst>
      <p:ext uri="{BB962C8B-B14F-4D97-AF65-F5344CB8AC3E}">
        <p14:creationId xmlns:p14="http://schemas.microsoft.com/office/powerpoint/2010/main" val="253069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F805D-1085-42EB-A769-BC89BF356425}" type="slidenum">
              <a:rPr lang="en-US" smtClean="0"/>
              <a:t>9</a:t>
            </a:fld>
            <a:endParaRPr lang="en-US"/>
          </a:p>
        </p:txBody>
      </p:sp>
    </p:spTree>
    <p:extLst>
      <p:ext uri="{BB962C8B-B14F-4D97-AF65-F5344CB8AC3E}">
        <p14:creationId xmlns:p14="http://schemas.microsoft.com/office/powerpoint/2010/main" val="134234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B9FF4-FF6F-4004-88FB-81FDEB1D557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B9FF4-FF6F-4004-88FB-81FDEB1D557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B9FF4-FF6F-4004-88FB-81FDEB1D557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B9FF4-FF6F-4004-88FB-81FDEB1D557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B9FF4-FF6F-4004-88FB-81FDEB1D5579}"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B9FF4-FF6F-4004-88FB-81FDEB1D5579}"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B9FF4-FF6F-4004-88FB-81FDEB1D5579}" type="datetimeFigureOut">
              <a:rPr lang="en-US" smtClean="0"/>
              <a:pPr/>
              <a:t>4/18/2015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B9FF4-FF6F-4004-88FB-81FDEB1D5579}" type="datetimeFigureOut">
              <a:rPr lang="en-US" smtClean="0"/>
              <a:pPr/>
              <a:t>4/18/2015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B9FF4-FF6F-4004-88FB-81FDEB1D5579}" type="datetimeFigureOut">
              <a:rPr lang="en-US" smtClean="0"/>
              <a:pPr/>
              <a:t>4/18/2015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B9FF4-FF6F-4004-88FB-81FDEB1D5579}"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B9FF4-FF6F-4004-88FB-81FDEB1D5579}"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70BA6-9FB3-4F7B-8CED-497FF489CB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B9FF4-FF6F-4004-88FB-81FDEB1D5579}" type="datetimeFigureOut">
              <a:rPr lang="en-US" smtClean="0"/>
              <a:pPr/>
              <a:t>4/18/2015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70BA6-9FB3-4F7B-8CED-497FF489CB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11.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lide.jpg"/>
          <p:cNvPicPr>
            <a:picLocks noChangeAspect="1"/>
          </p:cNvPicPr>
          <p:nvPr/>
        </p:nvPicPr>
        <p:blipFill>
          <a:blip r:embed="rId4" cstate="print"/>
          <a:stretch>
            <a:fillRect/>
          </a:stretch>
        </p:blipFill>
        <p:spPr>
          <a:xfrm>
            <a:off x="0" y="0"/>
            <a:ext cx="9144000" cy="6858000"/>
          </a:xfrm>
          <a:prstGeom prst="rect">
            <a:avLst/>
          </a:prstGeom>
        </p:spPr>
      </p:pic>
      <p:sp>
        <p:nvSpPr>
          <p:cNvPr id="7" name="Title 6"/>
          <p:cNvSpPr>
            <a:spLocks noGrp="1"/>
          </p:cNvSpPr>
          <p:nvPr>
            <p:ph type="ctrTitle"/>
          </p:nvPr>
        </p:nvSpPr>
        <p:spPr>
          <a:xfrm>
            <a:off x="685800" y="1752601"/>
            <a:ext cx="7772400" cy="1847850"/>
          </a:xfrm>
        </p:spPr>
        <p:txBody>
          <a:bodyPr/>
          <a:lstStyle/>
          <a:p>
            <a:r>
              <a:rPr lang="en-US" dirty="0" smtClean="0">
                <a:solidFill>
                  <a:schemeClr val="bg1"/>
                </a:solidFill>
              </a:rPr>
              <a:t>Grazing Management after Fire and Drought</a:t>
            </a:r>
            <a:endParaRPr lang="en-US" dirty="0">
              <a:solidFill>
                <a:schemeClr val="bg1"/>
              </a:solidFill>
            </a:endParaRPr>
          </a:p>
        </p:txBody>
      </p:sp>
      <p:sp>
        <p:nvSpPr>
          <p:cNvPr id="5" name="Subtitle 7"/>
          <p:cNvSpPr>
            <a:spLocks noGrp="1"/>
          </p:cNvSpPr>
          <p:nvPr>
            <p:ph type="subTitle" idx="1"/>
          </p:nvPr>
        </p:nvSpPr>
        <p:spPr/>
        <p:txBody>
          <a:bodyPr>
            <a:normAutofit lnSpcReduction="10000"/>
          </a:bodyPr>
          <a:lstStyle/>
          <a:p>
            <a:r>
              <a:rPr lang="en-US" dirty="0" smtClean="0"/>
              <a:t>Kason Haby</a:t>
            </a:r>
          </a:p>
          <a:p>
            <a:r>
              <a:rPr lang="en-US" sz="2400" dirty="0" smtClean="0"/>
              <a:t>Rangeland Management Specialist</a:t>
            </a:r>
          </a:p>
          <a:p>
            <a:r>
              <a:rPr lang="en-US" sz="2400" dirty="0" smtClean="0"/>
              <a:t>Edwards Region Grazing Lands Conservation Initiative</a:t>
            </a:r>
            <a:endParaRPr lang="en-US" sz="24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715000"/>
            <a:ext cx="3089529" cy="1009650"/>
          </a:xfrm>
          <a:prstGeom prst="rect">
            <a:avLst/>
          </a:prstGeom>
        </p:spPr>
      </p:pic>
    </p:spTree>
    <p:extLst>
      <p:ext uri="{BB962C8B-B14F-4D97-AF65-F5344CB8AC3E}">
        <p14:creationId xmlns:p14="http://schemas.microsoft.com/office/powerpoint/2010/main" val="19605021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jpg"/>
          <p:cNvPicPr>
            <a:picLocks noChangeAspect="1"/>
          </p:cNvPicPr>
          <p:nvPr/>
        </p:nvPicPr>
        <p:blipFill>
          <a:blip r:embed="rId3"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838200" y="6248400"/>
            <a:ext cx="7543800" cy="381000"/>
          </a:xfrm>
        </p:spPr>
        <p:txBody>
          <a:bodyPr>
            <a:normAutofit/>
          </a:bodyPr>
          <a:lstStyle/>
          <a:p>
            <a:r>
              <a:rPr lang="en-US" sz="1200" b="1" dirty="0" smtClean="0">
                <a:solidFill>
                  <a:schemeClr val="bg1"/>
                </a:solidFill>
                <a:latin typeface="Helvetica LT Std" pitchFamily="34" charset="0"/>
              </a:rPr>
              <a:t>USDA is an equal opportunity provider and employer.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9048"/>
          <a:stretch/>
        </p:blipFill>
        <p:spPr>
          <a:xfrm>
            <a:off x="564777" y="1306286"/>
            <a:ext cx="8014446" cy="4865913"/>
          </a:xfrm>
          <a:prstGeom prst="rect">
            <a:avLst/>
          </a:prstGeom>
        </p:spPr>
      </p:pic>
      <p:sp>
        <p:nvSpPr>
          <p:cNvPr id="8" name="Cloud Callout 7"/>
          <p:cNvSpPr/>
          <p:nvPr/>
        </p:nvSpPr>
        <p:spPr>
          <a:xfrm>
            <a:off x="1524000" y="3657599"/>
            <a:ext cx="2100943" cy="1524001"/>
          </a:xfrm>
          <a:prstGeom prst="cloudCallout">
            <a:avLst>
              <a:gd name="adj1" fmla="val 67249"/>
              <a:gd name="adj2" fmla="val 18452"/>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a:t>That’s All Folks!</a:t>
            </a:r>
          </a:p>
        </p:txBody>
      </p:sp>
    </p:spTree>
    <p:extLst>
      <p:ext uri="{BB962C8B-B14F-4D97-AF65-F5344CB8AC3E}">
        <p14:creationId xmlns:p14="http://schemas.microsoft.com/office/powerpoint/2010/main" val="398991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lide.jpg"/>
          <p:cNvPicPr>
            <a:picLocks noChangeAspect="1"/>
          </p:cNvPicPr>
          <p:nvPr/>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143000"/>
            <a:ext cx="7772400" cy="1142999"/>
          </a:xfrm>
        </p:spPr>
        <p:txBody>
          <a:bodyPr>
            <a:normAutofit/>
          </a:bodyPr>
          <a:lstStyle/>
          <a:p>
            <a:pPr algn="l"/>
            <a:r>
              <a:rPr lang="en-US" sz="3200" b="1" dirty="0" smtClean="0">
                <a:solidFill>
                  <a:schemeClr val="bg1"/>
                </a:solidFill>
                <a:latin typeface="Helvetica LT Std" pitchFamily="34" charset="0"/>
              </a:rPr>
              <a:t>Concerns after a Fire, during a Drought or Both!</a:t>
            </a:r>
            <a:endParaRPr lang="en-US" sz="3200" b="1" dirty="0">
              <a:solidFill>
                <a:schemeClr val="bg1"/>
              </a:solidFill>
              <a:latin typeface="Helvetica LT Std" pitchFamily="34" charset="0"/>
            </a:endParaRPr>
          </a:p>
        </p:txBody>
      </p:sp>
      <p:sp>
        <p:nvSpPr>
          <p:cNvPr id="3" name="Subtitle 2"/>
          <p:cNvSpPr>
            <a:spLocks noGrp="1"/>
          </p:cNvSpPr>
          <p:nvPr>
            <p:ph type="subTitle" idx="1"/>
          </p:nvPr>
        </p:nvSpPr>
        <p:spPr>
          <a:xfrm>
            <a:off x="838200" y="2362200"/>
            <a:ext cx="7543800" cy="4419600"/>
          </a:xfrm>
        </p:spPr>
        <p:txBody>
          <a:bodyPr>
            <a:normAutofit/>
          </a:bodyPr>
          <a:lstStyle/>
          <a:p>
            <a:pPr algn="l">
              <a:buFont typeface="Arial" pitchFamily="34" charset="0"/>
              <a:buChar char="•"/>
            </a:pPr>
            <a:r>
              <a:rPr lang="en-US" sz="2400" dirty="0" smtClean="0">
                <a:solidFill>
                  <a:schemeClr val="bg1"/>
                </a:solidFill>
                <a:latin typeface="Helvetica LT Std" pitchFamily="34" charset="0"/>
              </a:rPr>
              <a:t>   When </a:t>
            </a:r>
            <a:r>
              <a:rPr lang="en-US" sz="2400" dirty="0">
                <a:solidFill>
                  <a:schemeClr val="bg1"/>
                </a:solidFill>
                <a:latin typeface="Helvetica LT Std" pitchFamily="34" charset="0"/>
              </a:rPr>
              <a:t>will it rain? </a:t>
            </a:r>
            <a:endParaRPr lang="en-US" sz="2400" dirty="0" smtClean="0">
              <a:solidFill>
                <a:schemeClr val="bg1"/>
              </a:solidFill>
              <a:latin typeface="Helvetica LT Std" pitchFamily="34" charset="0"/>
            </a:endParaRPr>
          </a:p>
          <a:p>
            <a:pPr algn="l">
              <a:buFont typeface="Arial" pitchFamily="34" charset="0"/>
              <a:buChar char="•"/>
            </a:pPr>
            <a:endParaRPr lang="en-US" sz="2400" dirty="0">
              <a:solidFill>
                <a:schemeClr val="bg1"/>
              </a:solidFill>
              <a:latin typeface="Helvetica LT Std" pitchFamily="34" charset="0"/>
            </a:endParaRPr>
          </a:p>
          <a:p>
            <a:pPr algn="l">
              <a:buFont typeface="Arial" pitchFamily="34" charset="0"/>
              <a:buChar char="•"/>
            </a:pPr>
            <a:r>
              <a:rPr lang="en-US" sz="2400" dirty="0" smtClean="0">
                <a:solidFill>
                  <a:schemeClr val="bg1"/>
                </a:solidFill>
                <a:latin typeface="Helvetica LT Std" pitchFamily="34" charset="0"/>
              </a:rPr>
              <a:t>   </a:t>
            </a:r>
            <a:r>
              <a:rPr lang="en-US" sz="2400" dirty="0">
                <a:solidFill>
                  <a:schemeClr val="bg1"/>
                </a:solidFill>
                <a:latin typeface="Helvetica LT Std" pitchFamily="34" charset="0"/>
              </a:rPr>
              <a:t>How much will it rain</a:t>
            </a:r>
            <a:r>
              <a:rPr lang="en-US" sz="2400" dirty="0" smtClean="0">
                <a:solidFill>
                  <a:schemeClr val="bg1"/>
                </a:solidFill>
                <a:latin typeface="Helvetica LT Std" pitchFamily="34" charset="0"/>
              </a:rPr>
              <a:t>?</a:t>
            </a:r>
          </a:p>
          <a:p>
            <a:pPr algn="l">
              <a:buFont typeface="Arial" pitchFamily="34" charset="0"/>
              <a:buChar char="•"/>
            </a:pPr>
            <a:endParaRPr lang="en-US" sz="2400" dirty="0">
              <a:solidFill>
                <a:schemeClr val="bg1"/>
              </a:solidFill>
              <a:latin typeface="Helvetica LT Std" pitchFamily="34" charset="0"/>
            </a:endParaRPr>
          </a:p>
          <a:p>
            <a:pPr algn="l">
              <a:buFont typeface="Arial" pitchFamily="34" charset="0"/>
              <a:buChar char="•"/>
            </a:pPr>
            <a:r>
              <a:rPr lang="en-US" sz="2400" dirty="0" smtClean="0">
                <a:solidFill>
                  <a:schemeClr val="bg1"/>
                </a:solidFill>
                <a:latin typeface="Helvetica LT Std" pitchFamily="34" charset="0"/>
              </a:rPr>
              <a:t>   What if </a:t>
            </a:r>
            <a:r>
              <a:rPr lang="en-US" sz="2400" dirty="0">
                <a:solidFill>
                  <a:schemeClr val="bg1"/>
                </a:solidFill>
                <a:latin typeface="Helvetica LT Std" pitchFamily="34" charset="0"/>
              </a:rPr>
              <a:t>it does not rain</a:t>
            </a:r>
            <a:r>
              <a:rPr lang="en-US" sz="2400" dirty="0" smtClean="0">
                <a:solidFill>
                  <a:schemeClr val="bg1"/>
                </a:solidFill>
                <a:latin typeface="Helvetica LT Std" pitchFamily="34" charset="0"/>
              </a:rPr>
              <a:t>?</a:t>
            </a:r>
          </a:p>
          <a:p>
            <a:pPr algn="l">
              <a:buFont typeface="Arial" pitchFamily="34" charset="0"/>
              <a:buChar char="•"/>
            </a:pPr>
            <a:endParaRPr lang="en-US" sz="2400" dirty="0">
              <a:solidFill>
                <a:schemeClr val="bg1"/>
              </a:solidFill>
              <a:latin typeface="Helvetica LT Std" pitchFamily="34" charset="0"/>
            </a:endParaRPr>
          </a:p>
          <a:p>
            <a:pPr algn="l">
              <a:buFont typeface="Arial" pitchFamily="34" charset="0"/>
              <a:buChar char="•"/>
            </a:pPr>
            <a:r>
              <a:rPr lang="en-US" sz="2400" dirty="0" smtClean="0">
                <a:solidFill>
                  <a:schemeClr val="bg1"/>
                </a:solidFill>
                <a:latin typeface="Helvetica LT Std" pitchFamily="34" charset="0"/>
              </a:rPr>
              <a:t>   How much should I reduce stock?</a:t>
            </a:r>
          </a:p>
          <a:p>
            <a:pPr algn="l">
              <a:buFont typeface="Arial" pitchFamily="34" charset="0"/>
              <a:buChar char="•"/>
            </a:pPr>
            <a:endParaRPr lang="en-US" sz="2400" dirty="0">
              <a:solidFill>
                <a:schemeClr val="bg1"/>
              </a:solidFill>
              <a:latin typeface="Helvetica LT Std" pitchFamily="34" charset="0"/>
            </a:endParaRPr>
          </a:p>
          <a:p>
            <a:pPr algn="l">
              <a:buFont typeface="Arial" pitchFamily="34" charset="0"/>
              <a:buChar char="•"/>
            </a:pPr>
            <a:r>
              <a:rPr lang="en-US" sz="2400" dirty="0" smtClean="0">
                <a:solidFill>
                  <a:schemeClr val="bg1"/>
                </a:solidFill>
                <a:latin typeface="Helvetica LT Std" pitchFamily="34" charset="0"/>
              </a:rPr>
              <a:t>   What are the consequences of overstocking?</a:t>
            </a:r>
            <a:endParaRPr lang="en-US" sz="2400" dirty="0">
              <a:solidFill>
                <a:schemeClr val="bg1"/>
              </a:solidFill>
              <a:latin typeface="Helvetica LT Std" pitchFamily="34" charset="0"/>
            </a:endParaRPr>
          </a:p>
          <a:p>
            <a:pPr algn="l">
              <a:buFont typeface="Arial" pitchFamily="34" charset="0"/>
              <a:buChar char="•"/>
            </a:pPr>
            <a:endParaRPr lang="en-US" sz="2400" dirty="0" smtClean="0">
              <a:solidFill>
                <a:schemeClr val="bg1"/>
              </a:solidFill>
              <a:latin typeface="Helvetica LT Std" pitchFamily="34" charset="0"/>
            </a:endParaRPr>
          </a:p>
        </p:txBody>
      </p:sp>
    </p:spTree>
    <p:extLst>
      <p:ext uri="{BB962C8B-B14F-4D97-AF65-F5344CB8AC3E}">
        <p14:creationId xmlns:p14="http://schemas.microsoft.com/office/powerpoint/2010/main" val="749273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027" y="0"/>
            <a:ext cx="89549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p:cNvPicPr>
          <p:nvPr/>
        </p:nvPicPr>
        <p:blipFill rotWithShape="1">
          <a:blip r:embed="rId4">
            <a:duotone>
              <a:prstClr val="black"/>
              <a:srgbClr val="663300">
                <a:tint val="45000"/>
                <a:satMod val="40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40527"/>
          <a:stretch/>
        </p:blipFill>
        <p:spPr>
          <a:xfrm>
            <a:off x="6781800" y="5029200"/>
            <a:ext cx="2209800" cy="1828800"/>
          </a:xfrm>
          <a:prstGeom prst="rect">
            <a:avLst/>
          </a:prstGeom>
        </p:spPr>
      </p:pic>
    </p:spTree>
    <p:extLst>
      <p:ext uri="{BB962C8B-B14F-4D97-AF65-F5344CB8AC3E}">
        <p14:creationId xmlns:p14="http://schemas.microsoft.com/office/powerpoint/2010/main" val="666373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143001"/>
            <a:ext cx="8153400" cy="914400"/>
          </a:xfrm>
        </p:spPr>
        <p:txBody>
          <a:bodyPr>
            <a:normAutofit/>
          </a:bodyPr>
          <a:lstStyle/>
          <a:p>
            <a:pPr algn="l"/>
            <a:r>
              <a:rPr lang="en-US" sz="3200" b="1" dirty="0" smtClean="0">
                <a:solidFill>
                  <a:schemeClr val="bg1"/>
                </a:solidFill>
                <a:latin typeface="Helvetica LT Std" pitchFamily="34" charset="0"/>
              </a:rPr>
              <a:t>Fire &amp; Drought Impacts on Plants</a:t>
            </a:r>
            <a:endParaRPr lang="en-US" sz="3200" b="1" dirty="0">
              <a:solidFill>
                <a:schemeClr val="bg1"/>
              </a:solidFill>
              <a:latin typeface="Helvetica LT Std" pitchFamily="34" charset="0"/>
            </a:endParaRPr>
          </a:p>
        </p:txBody>
      </p:sp>
      <p:sp>
        <p:nvSpPr>
          <p:cNvPr id="3" name="Subtitle 2"/>
          <p:cNvSpPr>
            <a:spLocks noGrp="1"/>
          </p:cNvSpPr>
          <p:nvPr>
            <p:ph type="subTitle" idx="1"/>
          </p:nvPr>
        </p:nvSpPr>
        <p:spPr>
          <a:xfrm>
            <a:off x="457200" y="2209800"/>
            <a:ext cx="8382000" cy="4571999"/>
          </a:xfrm>
        </p:spPr>
        <p:txBody>
          <a:bodyPr>
            <a:normAutofit/>
          </a:bodyPr>
          <a:lstStyle/>
          <a:p>
            <a:pPr marL="342900" lvl="1" indent="-342900" algn="l">
              <a:spcBef>
                <a:spcPts val="1200"/>
              </a:spcBef>
              <a:buFont typeface="Arial" panose="020B0604020202020204" pitchFamily="34" charset="0"/>
              <a:buChar char="•"/>
            </a:pPr>
            <a:r>
              <a:rPr lang="en-US" dirty="0" smtClean="0">
                <a:solidFill>
                  <a:schemeClr val="bg1"/>
                </a:solidFill>
                <a:latin typeface="Helvetica LT Std"/>
                <a:cs typeface="Times New Roman" panose="02020603050405020304" pitchFamily="18" charset="0"/>
              </a:rPr>
              <a:t>When fire intensity is extreme and soil moisture is low:</a:t>
            </a:r>
          </a:p>
          <a:p>
            <a:pPr marL="342900" lvl="1" indent="-342900" algn="l">
              <a:spcBef>
                <a:spcPts val="1200"/>
              </a:spcBef>
              <a:buFont typeface="Arial" panose="020B0604020202020204" pitchFamily="34" charset="0"/>
              <a:buChar char="•"/>
            </a:pPr>
            <a:r>
              <a:rPr lang="en-US" dirty="0" smtClean="0">
                <a:solidFill>
                  <a:schemeClr val="bg1"/>
                </a:solidFill>
                <a:latin typeface="Helvetica LT Std"/>
                <a:cs typeface="Times New Roman" panose="02020603050405020304" pitchFamily="18" charset="0"/>
              </a:rPr>
              <a:t>Above ground buds are killed</a:t>
            </a:r>
          </a:p>
          <a:p>
            <a:pPr marL="342900" lvl="1" indent="-342900" algn="l">
              <a:spcBef>
                <a:spcPts val="1200"/>
              </a:spcBef>
              <a:buFont typeface="Arial" panose="020B0604020202020204" pitchFamily="34" charset="0"/>
              <a:buChar char="•"/>
            </a:pPr>
            <a:endParaRPr lang="en-US" dirty="0">
              <a:solidFill>
                <a:schemeClr val="bg1"/>
              </a:solidFill>
              <a:latin typeface="Helvetica LT Std"/>
            </a:endParaRPr>
          </a:p>
          <a:p>
            <a:pPr marL="342900" lvl="1" indent="-342900" algn="l">
              <a:spcBef>
                <a:spcPts val="1200"/>
              </a:spcBef>
              <a:buFont typeface="Arial" panose="020B0604020202020204" pitchFamily="34" charset="0"/>
              <a:buChar char="•"/>
            </a:pPr>
            <a:r>
              <a:rPr lang="en-US" dirty="0" smtClean="0">
                <a:solidFill>
                  <a:schemeClr val="bg1"/>
                </a:solidFill>
                <a:latin typeface="Helvetica LT Std"/>
                <a:cs typeface="Times New Roman" panose="02020603050405020304" pitchFamily="18" charset="0"/>
              </a:rPr>
              <a:t>Grasses and Forbs die</a:t>
            </a:r>
          </a:p>
          <a:p>
            <a:pPr marL="342900" lvl="1" indent="-342900" algn="l">
              <a:spcBef>
                <a:spcPts val="1200"/>
              </a:spcBef>
              <a:buFont typeface="Arial" panose="020B0604020202020204" pitchFamily="34" charset="0"/>
              <a:buChar char="•"/>
            </a:pPr>
            <a:endParaRPr lang="en-US" dirty="0" smtClean="0">
              <a:solidFill>
                <a:schemeClr val="bg1"/>
              </a:solidFill>
              <a:latin typeface="Helvetica LT Std"/>
              <a:cs typeface="Times New Roman" panose="02020603050405020304" pitchFamily="18" charset="0"/>
            </a:endParaRPr>
          </a:p>
          <a:p>
            <a:pPr marL="342900" lvl="1" indent="-342900" algn="l">
              <a:spcBef>
                <a:spcPts val="1200"/>
              </a:spcBef>
              <a:buFont typeface="Arial" panose="020B0604020202020204" pitchFamily="34" charset="0"/>
              <a:buChar char="•"/>
            </a:pPr>
            <a:r>
              <a:rPr lang="en-US" dirty="0" smtClean="0">
                <a:solidFill>
                  <a:schemeClr val="bg1"/>
                </a:solidFill>
                <a:latin typeface="Helvetica LT Std"/>
                <a:cs typeface="Times New Roman" panose="02020603050405020304" pitchFamily="18" charset="0"/>
              </a:rPr>
              <a:t>Brush and Trees may re-sprout</a:t>
            </a:r>
          </a:p>
          <a:p>
            <a:pPr marL="342900" lvl="1" indent="-342900" algn="l">
              <a:spcBef>
                <a:spcPts val="1200"/>
              </a:spcBef>
              <a:buFont typeface="Arial" panose="020B0604020202020204" pitchFamily="34" charset="0"/>
              <a:buChar char="•"/>
            </a:pPr>
            <a:endParaRPr lang="en-US" dirty="0" smtClean="0">
              <a:solidFill>
                <a:schemeClr val="bg1"/>
              </a:solidFill>
              <a:latin typeface="Helvetica LT Std"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667002"/>
            <a:ext cx="2514599" cy="18859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4875971"/>
            <a:ext cx="2514600" cy="1885950"/>
          </a:xfrm>
          <a:prstGeom prst="rect">
            <a:avLst/>
          </a:prstGeom>
        </p:spPr>
      </p:pic>
    </p:spTree>
    <p:extLst>
      <p:ext uri="{BB962C8B-B14F-4D97-AF65-F5344CB8AC3E}">
        <p14:creationId xmlns:p14="http://schemas.microsoft.com/office/powerpoint/2010/main" val="3379298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143001"/>
            <a:ext cx="8153400" cy="914400"/>
          </a:xfrm>
        </p:spPr>
        <p:txBody>
          <a:bodyPr>
            <a:normAutofit/>
          </a:bodyPr>
          <a:lstStyle/>
          <a:p>
            <a:pPr algn="l"/>
            <a:r>
              <a:rPr lang="en-US" sz="3200" b="1" dirty="0" smtClean="0">
                <a:solidFill>
                  <a:schemeClr val="bg1"/>
                </a:solidFill>
                <a:latin typeface="Helvetica LT Std" pitchFamily="34" charset="0"/>
              </a:rPr>
              <a:t>Fire &amp; Drought Impacts on Range Health</a:t>
            </a:r>
            <a:endParaRPr lang="en-US" sz="3200" b="1" dirty="0">
              <a:solidFill>
                <a:schemeClr val="bg1"/>
              </a:solidFill>
              <a:latin typeface="Helvetica LT Std" pitchFamily="34" charset="0"/>
            </a:endParaRPr>
          </a:p>
        </p:txBody>
      </p:sp>
      <p:pic>
        <p:nvPicPr>
          <p:cNvPr id="6" name="Picture 2" descr="H:\Documents\GLCI\Demonstration Projects\Honey Creek\Vegetation Monitoring\Transect Photos 9-4-12 After PBurn on 8-30-12\T1 W-E 9-4-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819400"/>
            <a:ext cx="5040948" cy="377189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57200" y="2209800"/>
            <a:ext cx="8382000" cy="4571999"/>
          </a:xfrm>
        </p:spPr>
        <p:txBody>
          <a:bodyPr>
            <a:normAutofit/>
          </a:bodyPr>
          <a:lstStyle/>
          <a:p>
            <a:pPr marL="342900" lvl="1" indent="-342900" algn="l">
              <a:spcBef>
                <a:spcPts val="1200"/>
              </a:spcBef>
              <a:buFont typeface="Arial" panose="020B0604020202020204" pitchFamily="34" charset="0"/>
              <a:buChar char="•"/>
            </a:pPr>
            <a:r>
              <a:rPr lang="en-US" dirty="0">
                <a:solidFill>
                  <a:schemeClr val="bg1"/>
                </a:solidFill>
                <a:latin typeface="Helvetica LT Std"/>
                <a:cs typeface="Times New Roman" panose="02020603050405020304" pitchFamily="18" charset="0"/>
              </a:rPr>
              <a:t>↓ </a:t>
            </a:r>
            <a:r>
              <a:rPr lang="en-US" dirty="0" smtClean="0">
                <a:solidFill>
                  <a:schemeClr val="bg1"/>
                </a:solidFill>
                <a:latin typeface="Helvetica LT Std"/>
                <a:cs typeface="Times New Roman" panose="02020603050405020304" pitchFamily="18" charset="0"/>
              </a:rPr>
              <a:t>Cover, Litter </a:t>
            </a:r>
            <a:r>
              <a:rPr lang="en-US" dirty="0">
                <a:solidFill>
                  <a:schemeClr val="bg1"/>
                </a:solidFill>
                <a:latin typeface="Helvetica LT Std"/>
                <a:cs typeface="Times New Roman" panose="02020603050405020304" pitchFamily="18" charset="0"/>
              </a:rPr>
              <a:t>&amp; </a:t>
            </a:r>
            <a:r>
              <a:rPr lang="en-US" dirty="0" smtClean="0">
                <a:solidFill>
                  <a:schemeClr val="bg1"/>
                </a:solidFill>
                <a:latin typeface="Helvetica LT Std"/>
                <a:cs typeface="Times New Roman" panose="02020603050405020304" pitchFamily="18" charset="0"/>
              </a:rPr>
              <a:t>OM</a:t>
            </a:r>
          </a:p>
          <a:p>
            <a:pPr marL="342900" lvl="1" indent="-342900" algn="l">
              <a:spcBef>
                <a:spcPts val="1200"/>
              </a:spcBef>
              <a:buFont typeface="Arial" panose="020B0604020202020204" pitchFamily="34" charset="0"/>
              <a:buChar char="•"/>
            </a:pPr>
            <a:endParaRPr lang="en-US" dirty="0" smtClean="0">
              <a:solidFill>
                <a:schemeClr val="bg1"/>
              </a:solidFill>
              <a:latin typeface="Helvetica LT Std"/>
              <a:cs typeface="Times New Roman" panose="02020603050405020304" pitchFamily="18" charset="0"/>
            </a:endParaRPr>
          </a:p>
          <a:p>
            <a:pPr marL="342900" lvl="1" indent="-342900" algn="l">
              <a:spcBef>
                <a:spcPts val="1200"/>
              </a:spcBef>
              <a:buFont typeface="Arial" panose="020B0604020202020204" pitchFamily="34" charset="0"/>
              <a:buChar char="•"/>
            </a:pPr>
            <a:r>
              <a:rPr lang="en-US" dirty="0">
                <a:solidFill>
                  <a:schemeClr val="bg1"/>
                </a:solidFill>
                <a:latin typeface="Helvetica LT Std"/>
                <a:cs typeface="Times New Roman" panose="02020603050405020304" pitchFamily="18" charset="0"/>
              </a:rPr>
              <a:t>↓ </a:t>
            </a:r>
            <a:r>
              <a:rPr lang="en-US" dirty="0" smtClean="0">
                <a:solidFill>
                  <a:schemeClr val="bg1"/>
                </a:solidFill>
                <a:latin typeface="Helvetica LT Std"/>
                <a:cs typeface="Times New Roman" panose="02020603050405020304" pitchFamily="18" charset="0"/>
              </a:rPr>
              <a:t>Infiltration</a:t>
            </a:r>
          </a:p>
          <a:p>
            <a:pPr marL="342900" lvl="1" indent="-342900" algn="l">
              <a:spcBef>
                <a:spcPts val="1200"/>
              </a:spcBef>
              <a:buFont typeface="Arial" panose="020B0604020202020204" pitchFamily="34" charset="0"/>
              <a:buChar char="•"/>
            </a:pPr>
            <a:endParaRPr lang="en-US" dirty="0">
              <a:solidFill>
                <a:schemeClr val="bg1"/>
              </a:solidFill>
              <a:latin typeface="Helvetica LT Std"/>
            </a:endParaRPr>
          </a:p>
          <a:p>
            <a:pPr marL="342900" lvl="1" indent="-342900" algn="l">
              <a:spcBef>
                <a:spcPts val="1200"/>
              </a:spcBef>
              <a:buFont typeface="Arial" panose="020B0604020202020204" pitchFamily="34" charset="0"/>
              <a:buChar char="•"/>
            </a:pPr>
            <a:r>
              <a:rPr lang="en-US" dirty="0" smtClean="0">
                <a:solidFill>
                  <a:schemeClr val="bg1"/>
                </a:solidFill>
                <a:latin typeface="Helvetica LT Std"/>
                <a:cs typeface="Times New Roman" panose="02020603050405020304" pitchFamily="18" charset="0"/>
              </a:rPr>
              <a:t>↑ Runoff</a:t>
            </a:r>
          </a:p>
          <a:p>
            <a:pPr marL="342900" lvl="1" indent="-342900" algn="l">
              <a:spcBef>
                <a:spcPts val="1200"/>
              </a:spcBef>
              <a:buFont typeface="Arial" panose="020B0604020202020204" pitchFamily="34" charset="0"/>
              <a:buChar char="•"/>
            </a:pPr>
            <a:endParaRPr lang="en-US" dirty="0" smtClean="0">
              <a:solidFill>
                <a:schemeClr val="bg1"/>
              </a:solidFill>
              <a:latin typeface="Helvetica LT Std"/>
              <a:cs typeface="Times New Roman" panose="02020603050405020304" pitchFamily="18" charset="0"/>
            </a:endParaRPr>
          </a:p>
          <a:p>
            <a:pPr marL="342900" lvl="1" indent="-342900" algn="l">
              <a:spcBef>
                <a:spcPts val="1200"/>
              </a:spcBef>
              <a:buFont typeface="Arial" panose="020B0604020202020204" pitchFamily="34" charset="0"/>
              <a:buChar char="•"/>
            </a:pPr>
            <a:r>
              <a:rPr lang="en-US" dirty="0" smtClean="0">
                <a:solidFill>
                  <a:schemeClr val="bg1"/>
                </a:solidFill>
                <a:latin typeface="Helvetica LT Std"/>
                <a:cs typeface="Times New Roman" panose="02020603050405020304" pitchFamily="18" charset="0"/>
              </a:rPr>
              <a:t>↓ Soil Microbe</a:t>
            </a:r>
          </a:p>
          <a:p>
            <a:pPr marL="342900" lvl="1" indent="-342900" algn="l">
              <a:spcBef>
                <a:spcPts val="1200"/>
              </a:spcBef>
              <a:buFont typeface="Arial" panose="020B0604020202020204" pitchFamily="34" charset="0"/>
              <a:buChar char="•"/>
            </a:pPr>
            <a:endParaRPr lang="en-US" dirty="0" smtClean="0">
              <a:solidFill>
                <a:schemeClr val="bg1"/>
              </a:solidFill>
              <a:latin typeface="Helvetica LT Std" pitchFamily="34" charset="0"/>
            </a:endParaRPr>
          </a:p>
        </p:txBody>
      </p:sp>
    </p:spTree>
    <p:extLst>
      <p:ext uri="{BB962C8B-B14F-4D97-AF65-F5344CB8AC3E}">
        <p14:creationId xmlns:p14="http://schemas.microsoft.com/office/powerpoint/2010/main" val="3948720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143001"/>
            <a:ext cx="7772400" cy="914400"/>
          </a:xfrm>
        </p:spPr>
        <p:txBody>
          <a:bodyPr>
            <a:normAutofit/>
          </a:bodyPr>
          <a:lstStyle/>
          <a:p>
            <a:pPr algn="l"/>
            <a:r>
              <a:rPr lang="en-US" sz="3200" b="1" dirty="0" smtClean="0">
                <a:solidFill>
                  <a:schemeClr val="bg1"/>
                </a:solidFill>
                <a:latin typeface="Helvetica LT Std" pitchFamily="34" charset="0"/>
              </a:rPr>
              <a:t>Re-Vegetation</a:t>
            </a:r>
            <a:endParaRPr lang="en-US" sz="3200" b="1" dirty="0">
              <a:solidFill>
                <a:schemeClr val="bg1"/>
              </a:solidFill>
              <a:latin typeface="Helvetica LT Std" pitchFamily="34" charset="0"/>
            </a:endParaRPr>
          </a:p>
        </p:txBody>
      </p:sp>
      <p:sp>
        <p:nvSpPr>
          <p:cNvPr id="3" name="Subtitle 2"/>
          <p:cNvSpPr>
            <a:spLocks noGrp="1"/>
          </p:cNvSpPr>
          <p:nvPr>
            <p:ph type="subTitle" idx="1"/>
          </p:nvPr>
        </p:nvSpPr>
        <p:spPr>
          <a:xfrm>
            <a:off x="457200" y="2057400"/>
            <a:ext cx="8382000" cy="4724399"/>
          </a:xfrm>
        </p:spPr>
        <p:txBody>
          <a:bodyPr>
            <a:normAutofit/>
          </a:bodyPr>
          <a:lstStyle/>
          <a:p>
            <a:pPr marL="457200" indent="-457200" algn="l">
              <a:spcBef>
                <a:spcPts val="1200"/>
              </a:spcBef>
              <a:buFont typeface="Arial" panose="020B0604020202020204" pitchFamily="34" charset="0"/>
              <a:buChar char="•"/>
            </a:pPr>
            <a:r>
              <a:rPr lang="en-US" sz="2800" dirty="0" smtClean="0">
                <a:solidFill>
                  <a:schemeClr val="bg1"/>
                </a:solidFill>
                <a:latin typeface="Helvetica LT Std" pitchFamily="34" charset="0"/>
              </a:rPr>
              <a:t>Re-seeding Or  Natural re-vegetation from Seed Bank</a:t>
            </a:r>
          </a:p>
          <a:p>
            <a:pPr marL="457200" indent="-457200" algn="l">
              <a:spcBef>
                <a:spcPts val="1200"/>
              </a:spcBef>
              <a:buFont typeface="Arial" panose="020B0604020202020204" pitchFamily="34" charset="0"/>
              <a:buChar char="•"/>
            </a:pPr>
            <a:r>
              <a:rPr lang="en-US" sz="2800" dirty="0" smtClean="0">
                <a:solidFill>
                  <a:schemeClr val="bg1"/>
                </a:solidFill>
                <a:latin typeface="Helvetica LT Std" pitchFamily="34" charset="0"/>
              </a:rPr>
              <a:t>Succession</a:t>
            </a:r>
          </a:p>
          <a:p>
            <a:pPr marL="342900" lvl="1" indent="-342900" algn="l">
              <a:spcBef>
                <a:spcPts val="1200"/>
              </a:spcBef>
              <a:buFont typeface="Arial" panose="020B0604020202020204" pitchFamily="34" charset="0"/>
              <a:buChar char="•"/>
            </a:pPr>
            <a:r>
              <a:rPr lang="en-US" dirty="0" smtClean="0">
                <a:solidFill>
                  <a:schemeClr val="bg1"/>
                </a:solidFill>
                <a:latin typeface="Helvetica LT Std" pitchFamily="34" charset="0"/>
              </a:rPr>
              <a:t>Pioneer Species (weeds)</a:t>
            </a:r>
          </a:p>
          <a:p>
            <a:pPr marL="800100" lvl="3" indent="-342900" algn="l">
              <a:spcBef>
                <a:spcPts val="1200"/>
              </a:spcBef>
              <a:buFont typeface="Arial" panose="020B0604020202020204" pitchFamily="34" charset="0"/>
              <a:buChar char="•"/>
            </a:pPr>
            <a:r>
              <a:rPr lang="en-US" sz="2400" dirty="0" smtClean="0">
                <a:solidFill>
                  <a:schemeClr val="bg1"/>
                </a:solidFill>
                <a:latin typeface="Helvetica LT Std" pitchFamily="34" charset="0"/>
              </a:rPr>
              <a:t>Provide soil cover and </a:t>
            </a:r>
          </a:p>
          <a:p>
            <a:pPr marL="457200" lvl="3" algn="l">
              <a:spcBef>
                <a:spcPts val="1200"/>
              </a:spcBef>
            </a:pPr>
            <a:r>
              <a:rPr lang="en-US" sz="2400" dirty="0" smtClean="0">
                <a:solidFill>
                  <a:schemeClr val="bg1"/>
                </a:solidFill>
                <a:latin typeface="Helvetica LT Std" pitchFamily="34" charset="0"/>
              </a:rPr>
              <a:t>organic matter</a:t>
            </a:r>
          </a:p>
          <a:p>
            <a:pPr marL="342900" lvl="1" indent="-342900" algn="l">
              <a:spcBef>
                <a:spcPts val="1200"/>
              </a:spcBef>
              <a:buFont typeface="Arial" panose="020B0604020202020204" pitchFamily="34" charset="0"/>
              <a:buChar char="•"/>
            </a:pPr>
            <a:r>
              <a:rPr lang="en-US" dirty="0" smtClean="0">
                <a:solidFill>
                  <a:schemeClr val="bg1"/>
                </a:solidFill>
                <a:latin typeface="Helvetica LT Std" pitchFamily="34" charset="0"/>
              </a:rPr>
              <a:t>Perennial grasses and forbs </a:t>
            </a:r>
          </a:p>
          <a:p>
            <a:pPr marL="342900" lvl="1" indent="-342900" algn="l">
              <a:spcBef>
                <a:spcPts val="1200"/>
              </a:spcBef>
              <a:buFont typeface="Arial" panose="020B0604020202020204" pitchFamily="34" charset="0"/>
              <a:buChar char="•"/>
            </a:pPr>
            <a:r>
              <a:rPr lang="en-US" dirty="0" smtClean="0">
                <a:solidFill>
                  <a:schemeClr val="bg1"/>
                </a:solidFill>
                <a:latin typeface="Helvetica LT Std" pitchFamily="34" charset="0"/>
              </a:rPr>
              <a:t>Brush and Trees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1" y="2660375"/>
            <a:ext cx="3657599" cy="2743199"/>
          </a:xfrm>
          <a:prstGeom prst="rect">
            <a:avLst/>
          </a:prstGeom>
        </p:spPr>
      </p:pic>
    </p:spTree>
    <p:extLst>
      <p:ext uri="{BB962C8B-B14F-4D97-AF65-F5344CB8AC3E}">
        <p14:creationId xmlns:p14="http://schemas.microsoft.com/office/powerpoint/2010/main" val="4206871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143001"/>
            <a:ext cx="7772400" cy="914400"/>
          </a:xfrm>
        </p:spPr>
        <p:txBody>
          <a:bodyPr>
            <a:normAutofit/>
          </a:bodyPr>
          <a:lstStyle/>
          <a:p>
            <a:pPr algn="l"/>
            <a:r>
              <a:rPr lang="en-US" sz="3200" b="1" dirty="0" smtClean="0">
                <a:solidFill>
                  <a:schemeClr val="bg1"/>
                </a:solidFill>
                <a:latin typeface="Helvetica LT Std" pitchFamily="34" charset="0"/>
              </a:rPr>
              <a:t>Grazing Management</a:t>
            </a:r>
            <a:endParaRPr lang="en-US" sz="3200" b="1" dirty="0">
              <a:solidFill>
                <a:schemeClr val="bg1"/>
              </a:solidFill>
              <a:latin typeface="Helvetica LT Std" pitchFamily="34" charset="0"/>
            </a:endParaRPr>
          </a:p>
        </p:txBody>
      </p:sp>
      <p:sp>
        <p:nvSpPr>
          <p:cNvPr id="3" name="Subtitle 2"/>
          <p:cNvSpPr>
            <a:spLocks noGrp="1"/>
          </p:cNvSpPr>
          <p:nvPr>
            <p:ph type="subTitle" idx="1"/>
          </p:nvPr>
        </p:nvSpPr>
        <p:spPr>
          <a:xfrm>
            <a:off x="457200" y="2057400"/>
            <a:ext cx="8382000" cy="4724399"/>
          </a:xfrm>
        </p:spPr>
        <p:txBody>
          <a:bodyPr>
            <a:normAutofit lnSpcReduction="10000"/>
          </a:bodyPr>
          <a:lstStyle/>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The land must be given time to recover</a:t>
            </a:r>
          </a:p>
          <a:p>
            <a:pPr marL="457200" indent="-457200" algn="l">
              <a:spcBef>
                <a:spcPts val="1200"/>
              </a:spcBef>
              <a:buFont typeface="Arial" panose="020B0604020202020204" pitchFamily="34" charset="0"/>
              <a:buChar char="•"/>
            </a:pPr>
            <a:endParaRPr lang="en-US" dirty="0" smtClean="0">
              <a:solidFill>
                <a:schemeClr val="bg1"/>
              </a:solidFill>
              <a:latin typeface="Helvetica LT Std" pitchFamily="34" charset="0"/>
            </a:endParaRPr>
          </a:p>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Any grazing is too </a:t>
            </a:r>
          </a:p>
          <a:p>
            <a:pPr algn="l">
              <a:spcBef>
                <a:spcPts val="1200"/>
              </a:spcBef>
            </a:pPr>
            <a:r>
              <a:rPr lang="en-US" dirty="0" smtClean="0">
                <a:solidFill>
                  <a:schemeClr val="bg1"/>
                </a:solidFill>
                <a:latin typeface="Helvetica LT Std" pitchFamily="34" charset="0"/>
              </a:rPr>
              <a:t>much grazing!</a:t>
            </a:r>
          </a:p>
          <a:p>
            <a:pPr marL="457200" indent="-457200" algn="l">
              <a:spcBef>
                <a:spcPts val="1200"/>
              </a:spcBef>
              <a:buFont typeface="Arial" panose="020B0604020202020204" pitchFamily="34" charset="0"/>
              <a:buChar char="•"/>
            </a:pPr>
            <a:endParaRPr lang="en-US" dirty="0" smtClean="0">
              <a:solidFill>
                <a:schemeClr val="bg1"/>
              </a:solidFill>
              <a:latin typeface="Helvetica LT Std" pitchFamily="34" charset="0"/>
            </a:endParaRPr>
          </a:p>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Remove Livestock</a:t>
            </a:r>
          </a:p>
          <a:p>
            <a:pPr marL="457200" indent="-457200" algn="l">
              <a:spcBef>
                <a:spcPts val="1200"/>
              </a:spcBef>
              <a:buFont typeface="Arial" panose="020B0604020202020204" pitchFamily="34" charset="0"/>
              <a:buChar char="•"/>
            </a:pPr>
            <a:endParaRPr lang="en-US" dirty="0" smtClean="0">
              <a:solidFill>
                <a:schemeClr val="bg1"/>
              </a:solidFill>
              <a:latin typeface="Helvetica LT Std" pitchFamily="34" charset="0"/>
            </a:endParaRPr>
          </a:p>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Control Wildlife</a:t>
            </a:r>
          </a:p>
          <a:p>
            <a:pPr marL="457200" indent="-457200" algn="l">
              <a:spcBef>
                <a:spcPts val="1200"/>
              </a:spcBef>
              <a:buFont typeface="Arial" panose="020B0604020202020204" pitchFamily="34" charset="0"/>
              <a:buChar char="•"/>
            </a:pPr>
            <a:endParaRPr lang="en-US" dirty="0" smtClean="0">
              <a:solidFill>
                <a:schemeClr val="bg1"/>
              </a:solidFill>
              <a:latin typeface="Helvetica LT Std" pitchFamily="34" charset="0"/>
            </a:endParaRPr>
          </a:p>
        </p:txBody>
      </p:sp>
      <p:pic>
        <p:nvPicPr>
          <p:cNvPr id="6" name="Picture 2" descr="H:\Documents\GLCI\Demonstration Projects\Honey Creek\Vegetation Monitoring\Transect Photos 9-4-12 After PBurn on 8-30-12\T2 W-E 9-4-12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0132" y="2971800"/>
            <a:ext cx="448084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37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143001"/>
            <a:ext cx="7772400" cy="914400"/>
          </a:xfrm>
        </p:spPr>
        <p:txBody>
          <a:bodyPr>
            <a:normAutofit/>
          </a:bodyPr>
          <a:lstStyle/>
          <a:p>
            <a:pPr algn="l"/>
            <a:r>
              <a:rPr lang="en-US" sz="3200" b="1" dirty="0" smtClean="0">
                <a:solidFill>
                  <a:schemeClr val="bg1"/>
                </a:solidFill>
                <a:latin typeface="Helvetica LT Std" pitchFamily="34" charset="0"/>
              </a:rPr>
              <a:t>Grazing Management</a:t>
            </a:r>
            <a:endParaRPr lang="en-US" sz="3200" b="1" dirty="0">
              <a:solidFill>
                <a:schemeClr val="bg1"/>
              </a:solidFill>
              <a:latin typeface="Helvetica LT Std" pitchFamily="34" charset="0"/>
            </a:endParaRPr>
          </a:p>
        </p:txBody>
      </p:sp>
      <p:sp>
        <p:nvSpPr>
          <p:cNvPr id="3" name="Subtitle 2"/>
          <p:cNvSpPr>
            <a:spLocks noGrp="1"/>
          </p:cNvSpPr>
          <p:nvPr>
            <p:ph type="subTitle" idx="1"/>
          </p:nvPr>
        </p:nvSpPr>
        <p:spPr>
          <a:xfrm>
            <a:off x="457200" y="2057400"/>
            <a:ext cx="8382000" cy="4724399"/>
          </a:xfrm>
        </p:spPr>
        <p:txBody>
          <a:bodyPr>
            <a:normAutofit lnSpcReduction="10000"/>
          </a:bodyPr>
          <a:lstStyle/>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How Long?</a:t>
            </a:r>
          </a:p>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It depends!</a:t>
            </a:r>
          </a:p>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Use monitoring</a:t>
            </a:r>
          </a:p>
          <a:p>
            <a:pPr algn="l">
              <a:spcBef>
                <a:spcPts val="1200"/>
              </a:spcBef>
            </a:pPr>
            <a:r>
              <a:rPr lang="en-US" dirty="0" smtClean="0">
                <a:solidFill>
                  <a:schemeClr val="bg1"/>
                </a:solidFill>
                <a:latin typeface="Helvetica LT Std" pitchFamily="34" charset="0"/>
              </a:rPr>
              <a:t> points</a:t>
            </a:r>
          </a:p>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Consult with</a:t>
            </a:r>
          </a:p>
          <a:p>
            <a:pPr algn="l">
              <a:spcBef>
                <a:spcPts val="1200"/>
              </a:spcBef>
            </a:pPr>
            <a:r>
              <a:rPr lang="en-US" dirty="0" smtClean="0">
                <a:solidFill>
                  <a:schemeClr val="bg1"/>
                </a:solidFill>
                <a:latin typeface="Helvetica LT Std" pitchFamily="34" charset="0"/>
              </a:rPr>
              <a:t>others</a:t>
            </a:r>
          </a:p>
          <a:p>
            <a:pPr marL="457200" indent="-457200" algn="l">
              <a:spcBef>
                <a:spcPts val="1200"/>
              </a:spcBef>
              <a:buFont typeface="Arial" panose="020B0604020202020204" pitchFamily="34" charset="0"/>
              <a:buChar char="•"/>
            </a:pPr>
            <a:r>
              <a:rPr lang="en-US" dirty="0" smtClean="0">
                <a:solidFill>
                  <a:schemeClr val="bg1"/>
                </a:solidFill>
                <a:latin typeface="Helvetica LT Std" pitchFamily="34" charset="0"/>
              </a:rPr>
              <a:t>You should have a good cover of perennial vegetation before re-introducing livestock</a:t>
            </a:r>
          </a:p>
        </p:txBody>
      </p:sp>
      <p:pic>
        <p:nvPicPr>
          <p:cNvPr id="7" name="Picture 2" descr="H:\Documents\GLCI\Demonstration Projects\Honey Creek\Vegetation Monitoring\Transect Photos 12-2-14\T2 W-E 12-2-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896" y="2057399"/>
            <a:ext cx="5257803" cy="350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68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lide.jpg"/>
          <p:cNvPicPr>
            <a:picLocks noChangeAspect="1"/>
          </p:cNvPicPr>
          <p:nvPr/>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143000"/>
            <a:ext cx="7772400" cy="990599"/>
          </a:xfrm>
        </p:spPr>
        <p:txBody>
          <a:bodyPr>
            <a:normAutofit/>
          </a:bodyPr>
          <a:lstStyle/>
          <a:p>
            <a:pPr algn="l"/>
            <a:r>
              <a:rPr lang="en-US" sz="3200" b="1" dirty="0" smtClean="0">
                <a:solidFill>
                  <a:schemeClr val="bg1"/>
                </a:solidFill>
                <a:latin typeface="Helvetica LT Std" pitchFamily="34" charset="0"/>
              </a:rPr>
              <a:t>#1 Key Grazing Management Decision</a:t>
            </a:r>
            <a:endParaRPr lang="en-US" sz="3200" b="1" dirty="0">
              <a:solidFill>
                <a:schemeClr val="bg1"/>
              </a:solidFill>
              <a:latin typeface="Helvetica LT Std" pitchFamily="34" charset="0"/>
            </a:endParaRPr>
          </a:p>
        </p:txBody>
      </p:sp>
      <p:sp>
        <p:nvSpPr>
          <p:cNvPr id="3" name="Subtitle 2"/>
          <p:cNvSpPr>
            <a:spLocks noGrp="1"/>
          </p:cNvSpPr>
          <p:nvPr>
            <p:ph type="subTitle" idx="1"/>
          </p:nvPr>
        </p:nvSpPr>
        <p:spPr>
          <a:xfrm>
            <a:off x="457200" y="2209800"/>
            <a:ext cx="3649420" cy="3733800"/>
          </a:xfrm>
        </p:spPr>
        <p:txBody>
          <a:bodyPr>
            <a:normAutofit fontScale="85000" lnSpcReduction="20000"/>
          </a:bodyPr>
          <a:lstStyle/>
          <a:p>
            <a:pPr algn="l">
              <a:buFont typeface="Arial" pitchFamily="34" charset="0"/>
              <a:buChar char="•"/>
            </a:pPr>
            <a:endParaRPr lang="en-US" dirty="0" smtClean="0">
              <a:solidFill>
                <a:schemeClr val="bg1"/>
              </a:solidFill>
              <a:latin typeface="Helvetica LT Std" pitchFamily="34" charset="0"/>
            </a:endParaRPr>
          </a:p>
          <a:p>
            <a:pPr algn="l">
              <a:buFont typeface="Arial" pitchFamily="34" charset="0"/>
              <a:buChar char="•"/>
            </a:pPr>
            <a:endParaRPr lang="en-US" dirty="0">
              <a:solidFill>
                <a:schemeClr val="bg1"/>
              </a:solidFill>
              <a:latin typeface="Helvetica LT Std" pitchFamily="34" charset="0"/>
            </a:endParaRPr>
          </a:p>
          <a:p>
            <a:r>
              <a:rPr lang="en-US" sz="4300" dirty="0" smtClean="0">
                <a:solidFill>
                  <a:schemeClr val="bg1"/>
                </a:solidFill>
                <a:latin typeface="Helvetica LT Std" pitchFamily="34" charset="0"/>
              </a:rPr>
              <a:t>Stocking Rate</a:t>
            </a:r>
          </a:p>
          <a:p>
            <a:pPr algn="l"/>
            <a:endParaRPr lang="en-US" dirty="0">
              <a:solidFill>
                <a:schemeClr val="bg1"/>
              </a:solidFill>
              <a:latin typeface="Helvetica LT Std" pitchFamily="34" charset="0"/>
            </a:endParaRPr>
          </a:p>
          <a:p>
            <a:pPr marL="457200" indent="-457200" algn="l">
              <a:buFont typeface="Arial" panose="020B0604020202020204" pitchFamily="34" charset="0"/>
              <a:buChar char="•"/>
            </a:pPr>
            <a:r>
              <a:rPr lang="en-US" sz="3500" dirty="0" smtClean="0">
                <a:solidFill>
                  <a:schemeClr val="bg1"/>
                </a:solidFill>
                <a:latin typeface="Helvetica LT Std" pitchFamily="34" charset="0"/>
              </a:rPr>
              <a:t>Forage demand cannot exceed forage supply!</a:t>
            </a:r>
          </a:p>
          <a:p>
            <a:pPr marL="457200" indent="-457200" algn="l">
              <a:buFont typeface="Arial" panose="020B0604020202020204" pitchFamily="34" charset="0"/>
              <a:buChar char="•"/>
            </a:pPr>
            <a:endParaRPr lang="en-US" sz="2400" dirty="0">
              <a:solidFill>
                <a:schemeClr val="bg1"/>
              </a:solidFill>
              <a:latin typeface="Helvetica LT Std" pitchFamily="34" charset="0"/>
            </a:endParaRPr>
          </a:p>
          <a:p>
            <a:pPr algn="l"/>
            <a:r>
              <a:rPr lang="en-US" dirty="0" smtClean="0">
                <a:solidFill>
                  <a:schemeClr val="bg1"/>
                </a:solidFill>
                <a:latin typeface="Helvetica LT Std" pitchFamily="34" charset="0"/>
              </a:rPr>
              <a:t>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6620" y="2438400"/>
            <a:ext cx="4809640" cy="3200400"/>
          </a:xfrm>
          <a:prstGeom prst="rect">
            <a:avLst/>
          </a:prstGeom>
        </p:spPr>
      </p:pic>
    </p:spTree>
    <p:extLst>
      <p:ext uri="{BB962C8B-B14F-4D97-AF65-F5344CB8AC3E}">
        <p14:creationId xmlns:p14="http://schemas.microsoft.com/office/powerpoint/2010/main" val="40705422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88B38681DA640ABF9F3DEEBD26708" ma:contentTypeVersion="0" ma:contentTypeDescription="Create a new document." ma:contentTypeScope="" ma:versionID="957a2fbbd60f26d457ff7fa778892a4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83FB7-EC3E-444C-BB46-59D3B13B8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E9B2D82-243B-4A45-9C3C-17ED57D24FE6}">
  <ds:schemaRef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CFFB8EFA-79A1-4B36-8A67-5D3B7428BC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1760</TotalTime>
  <Words>470</Words>
  <Application>Microsoft Office PowerPoint</Application>
  <PresentationFormat>On-screen Show (4:3)</PresentationFormat>
  <Paragraphs>78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 LT Std</vt:lpstr>
      <vt:lpstr>Times New Roman</vt:lpstr>
      <vt:lpstr>Office Theme</vt:lpstr>
      <vt:lpstr>Grazing Management after Fire and Drought</vt:lpstr>
      <vt:lpstr>Concerns after a Fire, during a Drought or Both!</vt:lpstr>
      <vt:lpstr>PowerPoint Presentation</vt:lpstr>
      <vt:lpstr>Fire &amp; Drought Impacts on Plants</vt:lpstr>
      <vt:lpstr>Fire &amp; Drought Impacts on Range Health</vt:lpstr>
      <vt:lpstr>Re-Vegetation</vt:lpstr>
      <vt:lpstr>Grazing Management</vt:lpstr>
      <vt:lpstr>Grazing Management</vt:lpstr>
      <vt:lpstr>#1 Key Grazing Management Decision</vt:lpstr>
      <vt:lpstr>PowerPoint Presentation</vt:lpstr>
    </vt:vector>
  </TitlesOfParts>
  <Company>USDA OCIO-ITS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Jamie.Moeller</dc:creator>
  <cp:lastModifiedBy>Research Junction</cp:lastModifiedBy>
  <cp:revision>70</cp:revision>
  <cp:lastPrinted>2015-02-12T21:38:59Z</cp:lastPrinted>
  <dcterms:created xsi:type="dcterms:W3CDTF">2010-05-18T19:56:10Z</dcterms:created>
  <dcterms:modified xsi:type="dcterms:W3CDTF">2015-04-18T13:37:25Z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0x01010018688B38681DA640ABF9F3DEEBD26708</vt:lpwstr>
  </property>
</Properties>
</file>